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Montserrat SemiBold"/>
      <p:regular r:id="rId32"/>
      <p:bold r:id="rId33"/>
      <p:italic r:id="rId34"/>
      <p:boldItalic r:id="rId35"/>
    </p:embeddedFont>
    <p:embeddedFont>
      <p:font typeface="Montserrat"/>
      <p:regular r:id="rId36"/>
      <p:bold r:id="rId37"/>
      <p:italic r:id="rId38"/>
      <p:boldItalic r:id="rId39"/>
    </p:embeddedFont>
    <p:embeddedFont>
      <p:font typeface="Poppins"/>
      <p:regular r:id="rId40"/>
      <p:bold r:id="rId41"/>
      <p:italic r:id="rId42"/>
      <p:boldItalic r:id="rId43"/>
    </p:embeddedFont>
    <p:embeddedFont>
      <p:font typeface="Montserrat Light"/>
      <p:regular r:id="rId44"/>
      <p:bold r:id="rId45"/>
      <p:italic r:id="rId46"/>
      <p:boldItalic r:id="rId47"/>
    </p:embeddedFont>
    <p:embeddedFont>
      <p:font typeface="Poppins Medium"/>
      <p:regular r:id="rId48"/>
      <p:bold r:id="rId49"/>
      <p:italic r:id="rId50"/>
      <p:boldItalic r:id="rId51"/>
    </p:embeddedFont>
    <p:embeddedFont>
      <p:font typeface="Spectral"/>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18">
          <p15:clr>
            <a:srgbClr val="747775"/>
          </p15:clr>
        </p15:guide>
      </p15:sldGuideLst>
    </p:ext>
    <p:ext uri="GoogleSlidesCustomDataVersion2">
      <go:slidesCustomData xmlns:go="http://customooxmlschemas.google.com/" r:id="rId56" roundtripDataSignature="AMtx7mhfsKT70L/rRp25qXAflKVW90LgV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E56E5B2-BA0B-4D0F-AE7C-B753EE4A4916}">
  <a:tblStyle styleId="{DE56E5B2-BA0B-4D0F-AE7C-B753EE4A4916}"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1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regular.fntdata"/><Relationship Id="rId42" Type="http://schemas.openxmlformats.org/officeDocument/2006/relationships/font" Target="fonts/Poppins-italic.fntdata"/><Relationship Id="rId41" Type="http://schemas.openxmlformats.org/officeDocument/2006/relationships/font" Target="fonts/Poppins-bold.fntdata"/><Relationship Id="rId44" Type="http://schemas.openxmlformats.org/officeDocument/2006/relationships/font" Target="fonts/MontserratLight-regular.fntdata"/><Relationship Id="rId43" Type="http://schemas.openxmlformats.org/officeDocument/2006/relationships/font" Target="fonts/Poppins-boldItalic.fntdata"/><Relationship Id="rId46" Type="http://schemas.openxmlformats.org/officeDocument/2006/relationships/font" Target="fonts/MontserratLight-italic.fntdata"/><Relationship Id="rId45" Type="http://schemas.openxmlformats.org/officeDocument/2006/relationships/font" Target="fonts/MontserratLigh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PoppinsMedium-regular.fntdata"/><Relationship Id="rId47" Type="http://schemas.openxmlformats.org/officeDocument/2006/relationships/font" Target="fonts/MontserratLight-boldItalic.fntdata"/><Relationship Id="rId49" Type="http://schemas.openxmlformats.org/officeDocument/2006/relationships/font" Target="fonts/PoppinsMedium-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font" Target="fonts/MontserratSemiBold-bold.fntdata"/><Relationship Id="rId32" Type="http://schemas.openxmlformats.org/officeDocument/2006/relationships/font" Target="fonts/MontserratSemiBold-regular.fntdata"/><Relationship Id="rId35" Type="http://schemas.openxmlformats.org/officeDocument/2006/relationships/font" Target="fonts/MontserratSemiBold-boldItalic.fntdata"/><Relationship Id="rId34" Type="http://schemas.openxmlformats.org/officeDocument/2006/relationships/font" Target="fonts/MontserratSemiBold-italic.fntdata"/><Relationship Id="rId37" Type="http://schemas.openxmlformats.org/officeDocument/2006/relationships/font" Target="fonts/Montserrat-bold.fntdata"/><Relationship Id="rId36" Type="http://schemas.openxmlformats.org/officeDocument/2006/relationships/font" Target="fonts/Montserrat-regular.fntdata"/><Relationship Id="rId39" Type="http://schemas.openxmlformats.org/officeDocument/2006/relationships/font" Target="fonts/Montserrat-boldItalic.fntdata"/><Relationship Id="rId38" Type="http://schemas.openxmlformats.org/officeDocument/2006/relationships/font" Target="fonts/Montserrat-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oppinsMedium-boldItalic.fntdata"/><Relationship Id="rId50" Type="http://schemas.openxmlformats.org/officeDocument/2006/relationships/font" Target="fonts/PoppinsMedium-italic.fntdata"/><Relationship Id="rId53" Type="http://schemas.openxmlformats.org/officeDocument/2006/relationships/font" Target="fonts/Spectral-bold.fntdata"/><Relationship Id="rId52" Type="http://schemas.openxmlformats.org/officeDocument/2006/relationships/font" Target="fonts/Spectral-regular.fntdata"/><Relationship Id="rId11" Type="http://schemas.openxmlformats.org/officeDocument/2006/relationships/slide" Target="slides/slide5.xml"/><Relationship Id="rId55" Type="http://schemas.openxmlformats.org/officeDocument/2006/relationships/font" Target="fonts/Spectral-boldItalic.fntdata"/><Relationship Id="rId10" Type="http://schemas.openxmlformats.org/officeDocument/2006/relationships/slide" Target="slides/slide4.xml"/><Relationship Id="rId54" Type="http://schemas.openxmlformats.org/officeDocument/2006/relationships/font" Target="fonts/Spectral-italic.fntdata"/><Relationship Id="rId13" Type="http://schemas.openxmlformats.org/officeDocument/2006/relationships/slide" Target="slides/slide7.xml"/><Relationship Id="rId12" Type="http://schemas.openxmlformats.org/officeDocument/2006/relationships/slide" Target="slides/slide6.xml"/><Relationship Id="rId56"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3.png>
</file>

<file path=ppt/media/image14.png>
</file>

<file path=ppt/media/image15.jpg>
</file>

<file path=ppt/media/image16.jpg>
</file>

<file path=ppt/media/image18.jpg>
</file>

<file path=ppt/media/image19.jpg>
</file>

<file path=ppt/media/image2.png>
</file>

<file path=ppt/media/image20.jpg>
</file>

<file path=ppt/media/image21.jpg>
</file>

<file path=ppt/media/image22.jpg>
</file>

<file path=ppt/media/image23.jpg>
</file>

<file path=ppt/media/image25.png>
</file>

<file path=ppt/media/image26.jpg>
</file>

<file path=ppt/media/image27.png>
</file>

<file path=ppt/media/image28.jpg>
</file>

<file path=ppt/media/image29.png>
</file>

<file path=ppt/media/image3.png>
</file>

<file path=ppt/media/image4.png>
</file>

<file path=ppt/media/image5.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 name="Google Shape;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c3745cc003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2c3745cc003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c3745cc003_0_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2c3745cc003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c3745cc003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g2c3745cc003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c3745cc003_0_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2c3745cc003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c3745cc003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g2c3745cc003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c3745cc003_0_1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g2c3745cc003_0_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c3745cc003_0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2c3745cc003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c3745cc003_0_1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g2c3745cc003_0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c3745cc003_0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c3745cc003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c3745cc003_0_1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2c3745cc003_0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c38b995c40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g2c38b995c40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c3745cc003_0_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g2c3745cc003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c3745cc003_0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2c3745cc003_0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c3745cc003_0_1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2c3745cc003_0_1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c3745cc003_0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g2c3745cc003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c38b995c4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2c38b995c40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c38b995c40_1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g2c38b995c40_1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c38b995c40_1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2c38b995c40_1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c38b995c40_1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g2c38b995c40_1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c3745cc003_0_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2c3745cc003_0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Worked Example in class!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5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5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6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3" name="Google Shape;43;p6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6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6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7" name="Google Shape;47;p6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8" name="Google Shape;48;p6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9" name="Google Shape;49;p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6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2" name="Google Shape;52;p6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3" name="Google Shape;53;p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5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5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showMasterSp="0">
  <p:cSld name="Blank">
    <p:bg>
      <p:bgPr>
        <a:solidFill>
          <a:schemeClr val="lt1"/>
        </a:solidFill>
      </p:bgPr>
    </p:bg>
    <p:spTree>
      <p:nvGrpSpPr>
        <p:cNvPr id="17" name="Shape 17"/>
        <p:cNvGrpSpPr/>
        <p:nvPr/>
      </p:nvGrpSpPr>
      <p:grpSpPr>
        <a:xfrm>
          <a:off x="0" y="0"/>
          <a:ext cx="0" cy="0"/>
          <a:chOff x="0" y="0"/>
          <a:chExt cx="0" cy="0"/>
        </a:xfrm>
      </p:grpSpPr>
      <p:sp>
        <p:nvSpPr>
          <p:cNvPr id="18" name="Google Shape;18;p59"/>
          <p:cNvSpPr txBox="1"/>
          <p:nvPr>
            <p:ph idx="11" type="ftr"/>
          </p:nvPr>
        </p:nvSpPr>
        <p:spPr>
          <a:xfrm>
            <a:off x="781336" y="4879869"/>
            <a:ext cx="959400" cy="912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100"/>
              <a:buFont typeface="Arial"/>
              <a:buNone/>
              <a:defRPr b="0" i="0" sz="500" u="none" cap="none" strike="noStrike">
                <a:solidFill>
                  <a:srgbClr val="7F7F7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9" name="Google Shape;19;p59"/>
          <p:cNvSpPr txBox="1"/>
          <p:nvPr>
            <p:ph idx="10" type="dt"/>
          </p:nvPr>
        </p:nvSpPr>
        <p:spPr>
          <a:xfrm>
            <a:off x="457200" y="4783455"/>
            <a:ext cx="2103000" cy="2571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0" name="Google Shape;20;p59"/>
          <p:cNvSpPr txBox="1"/>
          <p:nvPr>
            <p:ph idx="12" type="sldNum"/>
          </p:nvPr>
        </p:nvSpPr>
        <p:spPr>
          <a:xfrm>
            <a:off x="8529359" y="4886332"/>
            <a:ext cx="142800" cy="111600"/>
          </a:xfrm>
          <a:prstGeom prst="rect">
            <a:avLst/>
          </a:prstGeom>
          <a:noFill/>
          <a:ln>
            <a:noFill/>
          </a:ln>
        </p:spPr>
        <p:txBody>
          <a:bodyPr anchorCtr="0" anchor="t" bIns="0" lIns="0" spcFirstLastPara="1" rIns="0" wrap="square" tIns="0">
            <a:noAutofit/>
          </a:bodyPr>
          <a:lstStyle>
            <a:lvl1pPr indent="0" lvl="0"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 name="Shape 23"/>
        <p:cNvGrpSpPr/>
        <p:nvPr/>
      </p:nvGrpSpPr>
      <p:grpSpPr>
        <a:xfrm>
          <a:off x="0" y="0"/>
          <a:ext cx="0" cy="0"/>
          <a:chOff x="0" y="0"/>
          <a:chExt cx="0" cy="0"/>
        </a:xfrm>
      </p:grpSpPr>
      <p:sp>
        <p:nvSpPr>
          <p:cNvPr id="24" name="Google Shape;24;p5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25" name="Google Shape;25;p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6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8" name="Google Shape;28;p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6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6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2" name="Google Shape;32;p6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6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6" name="Google Shape;36;p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6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9" name="Google Shape;39;p6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0" name="Google Shape;40;p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5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7.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jp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jpg"/><Relationship Id="rId4" Type="http://schemas.openxmlformats.org/officeDocument/2006/relationships/image" Target="../media/image2.png"/><Relationship Id="rId5" Type="http://schemas.openxmlformats.org/officeDocument/2006/relationships/hyperlink" Target="http://www.youtube.com/watch?v=ya176hFz_f8" TargetMode="External"/><Relationship Id="rId6" Type="http://schemas.openxmlformats.org/officeDocument/2006/relationships/image" Target="../media/image1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jp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jpg"/><Relationship Id="rId4" Type="http://schemas.openxmlformats.org/officeDocument/2006/relationships/image" Target="../media/image2.png"/><Relationship Id="rId5" Type="http://schemas.openxmlformats.org/officeDocument/2006/relationships/hyperlink" Target="http://www.youtube.com/watch?v=Q1JdRUh1_98" TargetMode="External"/><Relationship Id="rId6" Type="http://schemas.openxmlformats.org/officeDocument/2006/relationships/image" Target="../media/image2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jp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jpg"/><Relationship Id="rId4" Type="http://schemas.openxmlformats.org/officeDocument/2006/relationships/image" Target="../media/image2.png"/><Relationship Id="rId5" Type="http://schemas.openxmlformats.org/officeDocument/2006/relationships/hyperlink" Target="http://www.youtube.com/watch?v=dZhFmu19N9U" TargetMode="External"/><Relationship Id="rId6" Type="http://schemas.openxmlformats.org/officeDocument/2006/relationships/image" Target="../media/image2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jp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jpg"/><Relationship Id="rId4" Type="http://schemas.openxmlformats.org/officeDocument/2006/relationships/image" Target="../media/image2.png"/><Relationship Id="rId5" Type="http://schemas.openxmlformats.org/officeDocument/2006/relationships/hyperlink" Target="http://www.youtube.com/watch?v=dbU7vOEvnjY" TargetMode="External"/><Relationship Id="rId6" Type="http://schemas.openxmlformats.org/officeDocument/2006/relationships/image" Target="../media/image2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9.jp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9.jpg"/><Relationship Id="rId4" Type="http://schemas.openxmlformats.org/officeDocument/2006/relationships/image" Target="../media/image2.png"/><Relationship Id="rId5" Type="http://schemas.openxmlformats.org/officeDocument/2006/relationships/hyperlink" Target="http://www.youtube.com/watch?v=D7sMvXltMiU" TargetMode="External"/><Relationship Id="rId6" Type="http://schemas.openxmlformats.org/officeDocument/2006/relationships/image" Target="../media/image2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hyperlink" Target="https://forms.gle/2rap7ToKqx4ipYRq7" TargetMode="External"/><Relationship Id="rId5" Type="http://schemas.openxmlformats.org/officeDocument/2006/relationships/hyperlink" Target="https://forms.gle/DZCPvPpzPrEULUhW9" TargetMode="External"/><Relationship Id="rId6"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9.jp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jp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9.jpg"/><Relationship Id="rId4" Type="http://schemas.openxmlformats.org/officeDocument/2006/relationships/image" Target="../media/image2.png"/><Relationship Id="rId5" Type="http://schemas.openxmlformats.org/officeDocument/2006/relationships/hyperlink" Target="http://www.youtube.com/watch?v=c-PMOD2O7E4" TargetMode="External"/><Relationship Id="rId6" Type="http://schemas.openxmlformats.org/officeDocument/2006/relationships/image" Target="../media/image2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9.jp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26.jpg"/><Relationship Id="rId4" Type="http://schemas.openxmlformats.org/officeDocument/2006/relationships/image" Target="../media/image27.png"/><Relationship Id="rId5"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9.png"/><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hyperlink" Target="http://www.hyperiondev.com/support" TargetMode="External"/><Relationship Id="rId5" Type="http://schemas.openxmlformats.org/officeDocument/2006/relationships/hyperlink" Target="http://www.hyperiondev.com/safeguardreporting" TargetMode="External"/><Relationship Id="rId6" Type="http://schemas.openxmlformats.org/officeDocument/2006/relationships/hyperlink" Target="https://hyperionde.wufoo.com/forms/zsgv4m40ui4i0g/" TargetMode="External"/><Relationship Id="rId7"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hyperlink" Target="http://www.hyperiondev.com" TargetMode="External"/><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hyperlink" Target="http://www.hyperiondev.com" TargetMode="External"/><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8.jpg"/><Relationship Id="rId4" Type="http://schemas.openxmlformats.org/officeDocument/2006/relationships/image" Target="../media/image1.png"/><Relationship Id="rId5"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hyperlink" Target="https://www.geeksforgeeks.org/searching-algorithms/" TargetMode="External"/><Relationship Id="rId6" Type="http://schemas.openxmlformats.org/officeDocument/2006/relationships/hyperlink" Target="https://www.geeksforgeeks.org/sorting-algorithm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jpg"/><Relationship Id="rId4" Type="http://schemas.openxmlformats.org/officeDocument/2006/relationships/image" Target="../media/image2.png"/><Relationship Id="rId5" Type="http://schemas.openxmlformats.org/officeDocument/2006/relationships/hyperlink" Target="http://www.youtube.com/watch?v=9I2oOAr2okY" TargetMode="External"/><Relationship Id="rId6"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
          <p:cNvSpPr txBox="1"/>
          <p:nvPr/>
        </p:nvSpPr>
        <p:spPr>
          <a:xfrm>
            <a:off x="2854350" y="997375"/>
            <a:ext cx="3000000" cy="1077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900"/>
              <a:buFont typeface="Arial"/>
              <a:buNone/>
            </a:pPr>
            <a:r>
              <a:rPr b="1" i="0" lang="en-GB" sz="2900" u="none" cap="none" strike="noStrike">
                <a:solidFill>
                  <a:schemeClr val="lt1"/>
                </a:solidFill>
                <a:latin typeface="Montserrat"/>
                <a:ea typeface="Montserrat"/>
                <a:cs typeface="Montserrat"/>
                <a:sym typeface="Montserrat"/>
              </a:rPr>
              <a:t>SESSION NAME HERE</a:t>
            </a:r>
            <a:endParaRPr b="0" i="0" sz="1400" u="none" cap="none" strike="noStrike">
              <a:solidFill>
                <a:srgbClr val="000000"/>
              </a:solidFill>
              <a:latin typeface="Arial"/>
              <a:ea typeface="Arial"/>
              <a:cs typeface="Arial"/>
              <a:sym typeface="Arial"/>
            </a:endParaRPr>
          </a:p>
        </p:txBody>
      </p:sp>
      <p:pic>
        <p:nvPicPr>
          <p:cNvPr id="59" name="Google Shape;59;p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60" name="Google Shape;60;p1"/>
          <p:cNvPicPr preferRelativeResize="0"/>
          <p:nvPr/>
        </p:nvPicPr>
        <p:blipFill rotWithShape="1">
          <a:blip r:embed="rId4">
            <a:alphaModFix/>
          </a:blip>
          <a:srcRect b="21535" l="0" r="0" t="24159"/>
          <a:stretch/>
        </p:blipFill>
        <p:spPr>
          <a:xfrm>
            <a:off x="331513" y="3065975"/>
            <a:ext cx="3465200" cy="1335166"/>
          </a:xfrm>
          <a:prstGeom prst="rect">
            <a:avLst/>
          </a:prstGeom>
          <a:noFill/>
          <a:ln>
            <a:noFill/>
          </a:ln>
        </p:spPr>
      </p:pic>
      <p:pic>
        <p:nvPicPr>
          <p:cNvPr id="61" name="Google Shape;61;p1"/>
          <p:cNvPicPr preferRelativeResize="0"/>
          <p:nvPr/>
        </p:nvPicPr>
        <p:blipFill rotWithShape="1">
          <a:blip r:embed="rId5">
            <a:alphaModFix/>
          </a:blip>
          <a:srcRect b="0" l="0" r="0" t="30099"/>
          <a:stretch/>
        </p:blipFill>
        <p:spPr>
          <a:xfrm>
            <a:off x="4454875" y="84250"/>
            <a:ext cx="4359851" cy="1054825"/>
          </a:xfrm>
          <a:prstGeom prst="rect">
            <a:avLst/>
          </a:prstGeom>
          <a:noFill/>
          <a:ln>
            <a:noFill/>
          </a:ln>
        </p:spPr>
      </p:pic>
      <p:sp>
        <p:nvSpPr>
          <p:cNvPr id="62" name="Google Shape;62;p1"/>
          <p:cNvSpPr txBox="1"/>
          <p:nvPr/>
        </p:nvSpPr>
        <p:spPr>
          <a:xfrm>
            <a:off x="2266350" y="2074663"/>
            <a:ext cx="46113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chemeClr val="lt1"/>
                </a:solidFill>
                <a:latin typeface="Montserrat"/>
                <a:ea typeface="Montserrat"/>
                <a:cs typeface="Montserrat"/>
                <a:sym typeface="Montserrat"/>
              </a:rPr>
              <a:t>SORTING AND SEARCHING</a:t>
            </a:r>
            <a:endParaRPr b="1" i="0" sz="30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g2c3745cc003_0_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44" name="Google Shape;144;g2c3745cc003_0_1"/>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Selection Sort</a:t>
            </a:r>
            <a:endParaRPr b="0" i="0" sz="1000" u="none" cap="none" strike="noStrike">
              <a:solidFill>
                <a:srgbClr val="103452"/>
              </a:solidFill>
              <a:latin typeface="Montserrat"/>
              <a:ea typeface="Montserrat"/>
              <a:cs typeface="Montserrat"/>
              <a:sym typeface="Montserrat"/>
            </a:endParaRPr>
          </a:p>
        </p:txBody>
      </p:sp>
      <p:pic>
        <p:nvPicPr>
          <p:cNvPr id="145" name="Google Shape;145;g2c3745cc003_0_1"/>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46" name="Google Shape;146;g2c3745cc003_0_1"/>
          <p:cNvSpPr txBox="1"/>
          <p:nvPr/>
        </p:nvSpPr>
        <p:spPr>
          <a:xfrm>
            <a:off x="1363900" y="2266125"/>
            <a:ext cx="6840900" cy="2070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sng" cap="none" strike="noStrike">
                <a:solidFill>
                  <a:srgbClr val="103452"/>
                </a:solidFill>
                <a:latin typeface="Montserrat"/>
                <a:ea typeface="Montserrat"/>
                <a:cs typeface="Montserrat"/>
                <a:sym typeface="Montserrat"/>
              </a:rPr>
              <a:t>Steps</a:t>
            </a:r>
            <a:r>
              <a:rPr b="0" i="0" lang="en-GB" sz="1600" u="none" cap="none" strike="noStrike">
                <a:solidFill>
                  <a:srgbClr val="103452"/>
                </a:solidFill>
                <a:latin typeface="Montserrat"/>
                <a:ea typeface="Montserrat"/>
                <a:cs typeface="Montserrat"/>
                <a:sym typeface="Montserrat"/>
              </a:rPr>
              <a:t>: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Assign the minimum value to array index 0</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Search Smallest element in an array</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Swap with value at the location of minimum value</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Increment minimum value to point next element</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Repeat until the array is sorted</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1000"/>
              </a:spcAft>
              <a:buClr>
                <a:srgbClr val="000000"/>
              </a:buClr>
              <a:buSzPts val="1500"/>
              <a:buFont typeface="Arial"/>
              <a:buNone/>
            </a:pPr>
            <a:r>
              <a:t/>
            </a:r>
            <a:endParaRPr b="0" i="0" sz="1500" u="none" cap="none" strike="noStrike">
              <a:solidFill>
                <a:srgbClr val="103452"/>
              </a:solidFill>
              <a:latin typeface="Montserrat"/>
              <a:ea typeface="Montserrat"/>
              <a:cs typeface="Montserrat"/>
              <a:sym typeface="Montserrat"/>
            </a:endParaRPr>
          </a:p>
        </p:txBody>
      </p:sp>
      <p:sp>
        <p:nvSpPr>
          <p:cNvPr id="147" name="Google Shape;147;g2c3745cc003_0_1"/>
          <p:cNvSpPr txBox="1"/>
          <p:nvPr/>
        </p:nvSpPr>
        <p:spPr>
          <a:xfrm>
            <a:off x="1363900" y="1171725"/>
            <a:ext cx="6690300" cy="122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none" cap="none" strike="noStrike">
                <a:solidFill>
                  <a:srgbClr val="103452"/>
                </a:solidFill>
                <a:latin typeface="Montserrat"/>
                <a:ea typeface="Montserrat"/>
                <a:cs typeface="Montserrat"/>
                <a:sym typeface="Montserrat"/>
              </a:rPr>
              <a:t>Selection sort </a:t>
            </a:r>
            <a:r>
              <a:rPr b="0" i="0" lang="en-GB" sz="1600" u="none" cap="none" strike="noStrike">
                <a:solidFill>
                  <a:srgbClr val="103452"/>
                </a:solidFill>
                <a:latin typeface="Montserrat"/>
                <a:ea typeface="Montserrat"/>
                <a:cs typeface="Montserrat"/>
                <a:sym typeface="Montserrat"/>
              </a:rPr>
              <a:t>is a sorting algorithm that works by repeatedly selecting the smallest (or largest) element from the unsorted portion of the list and moving it to the sorted portion of the list.</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g2c3745cc003_0_85"/>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53" name="Google Shape;153;g2c3745cc003_0_85"/>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Selection Sort</a:t>
            </a:r>
            <a:endParaRPr b="0" i="0" sz="1000" u="none" cap="none" strike="noStrike">
              <a:solidFill>
                <a:srgbClr val="103452"/>
              </a:solidFill>
              <a:latin typeface="Montserrat"/>
              <a:ea typeface="Montserrat"/>
              <a:cs typeface="Montserrat"/>
              <a:sym typeface="Montserrat"/>
            </a:endParaRPr>
          </a:p>
        </p:txBody>
      </p:sp>
      <p:pic>
        <p:nvPicPr>
          <p:cNvPr id="154" name="Google Shape;154;g2c3745cc003_0_85"/>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descr="#shorts #selectionsort" id="155" name="Google Shape;155;g2c3745cc003_0_85" title="Selection Sort O(n ^ 2)  #animation">
            <a:hlinkClick r:id="rId5"/>
          </p:cNvPr>
          <p:cNvPicPr preferRelativeResize="0"/>
          <p:nvPr/>
        </p:nvPicPr>
        <p:blipFill rotWithShape="1">
          <a:blip r:embed="rId6">
            <a:alphaModFix/>
          </a:blip>
          <a:srcRect b="0" l="0" r="0" t="0"/>
          <a:stretch/>
        </p:blipFill>
        <p:spPr>
          <a:xfrm>
            <a:off x="1508400" y="1116000"/>
            <a:ext cx="6127200" cy="3448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g2c3745cc003_0_9"/>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61" name="Google Shape;161;g2c3745cc003_0_9"/>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Insertion Sort</a:t>
            </a:r>
            <a:endParaRPr b="0" i="0" sz="1000" u="none" cap="none" strike="noStrike">
              <a:solidFill>
                <a:srgbClr val="103452"/>
              </a:solidFill>
              <a:latin typeface="Montserrat"/>
              <a:ea typeface="Montserrat"/>
              <a:cs typeface="Montserrat"/>
              <a:sym typeface="Montserrat"/>
            </a:endParaRPr>
          </a:p>
        </p:txBody>
      </p:sp>
      <p:pic>
        <p:nvPicPr>
          <p:cNvPr id="162" name="Google Shape;162;g2c3745cc003_0_9"/>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63" name="Google Shape;163;g2c3745cc003_0_9"/>
          <p:cNvSpPr txBox="1"/>
          <p:nvPr/>
        </p:nvSpPr>
        <p:spPr>
          <a:xfrm>
            <a:off x="1363900" y="2266125"/>
            <a:ext cx="6840900" cy="237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sng" cap="none" strike="noStrike">
                <a:solidFill>
                  <a:srgbClr val="103452"/>
                </a:solidFill>
                <a:latin typeface="Montserrat"/>
                <a:ea typeface="Montserrat"/>
                <a:cs typeface="Montserrat"/>
                <a:sym typeface="Montserrat"/>
              </a:rPr>
              <a:t>Steps</a:t>
            </a:r>
            <a:r>
              <a:rPr b="0" i="0" lang="en-GB" sz="1600" u="none" cap="none" strike="noStrike">
                <a:solidFill>
                  <a:srgbClr val="103452"/>
                </a:solidFill>
                <a:latin typeface="Montserrat"/>
                <a:ea typeface="Montserrat"/>
                <a:cs typeface="Montserrat"/>
                <a:sym typeface="Montserrat"/>
              </a:rPr>
              <a:t>: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If it is the first element, it is already sorted. return 1;</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Pick next element</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Compare with all elements in the sorted sub-list</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Shift all the elements in the sorted sub-list that is greater than the value to be sorted</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Insert the value</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Repeat until list is sorted</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1000"/>
              </a:spcAft>
              <a:buClr>
                <a:srgbClr val="000000"/>
              </a:buClr>
              <a:buSzPts val="1500"/>
              <a:buFont typeface="Arial"/>
              <a:buNone/>
            </a:pPr>
            <a:r>
              <a:t/>
            </a:r>
            <a:endParaRPr b="0" i="0" sz="1500" u="none" cap="none" strike="noStrike">
              <a:solidFill>
                <a:srgbClr val="103452"/>
              </a:solidFill>
              <a:latin typeface="Montserrat"/>
              <a:ea typeface="Montserrat"/>
              <a:cs typeface="Montserrat"/>
              <a:sym typeface="Montserrat"/>
            </a:endParaRPr>
          </a:p>
        </p:txBody>
      </p:sp>
      <p:sp>
        <p:nvSpPr>
          <p:cNvPr id="164" name="Google Shape;164;g2c3745cc003_0_9"/>
          <p:cNvSpPr txBox="1"/>
          <p:nvPr/>
        </p:nvSpPr>
        <p:spPr>
          <a:xfrm>
            <a:off x="1363900" y="1171725"/>
            <a:ext cx="6690300" cy="122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none" cap="none" strike="noStrike">
                <a:solidFill>
                  <a:srgbClr val="103452"/>
                </a:solidFill>
                <a:latin typeface="Montserrat"/>
                <a:ea typeface="Montserrat"/>
                <a:cs typeface="Montserrat"/>
                <a:sym typeface="Montserrat"/>
              </a:rPr>
              <a:t>Insertion sort </a:t>
            </a:r>
            <a:r>
              <a:rPr b="0" i="0" lang="en-GB" sz="1600" u="none" cap="none" strike="noStrike">
                <a:solidFill>
                  <a:srgbClr val="103452"/>
                </a:solidFill>
                <a:latin typeface="Montserrat"/>
                <a:ea typeface="Montserrat"/>
                <a:cs typeface="Montserrat"/>
                <a:sym typeface="Montserrat"/>
              </a:rPr>
              <a:t>is a sorting algorithm that works by splitting the array into a sorted and an unsorted part. Values from the unsorted part are picked and placed in the correct position in the sorted part.</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g2c3745cc003_0_9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70" name="Google Shape;170;g2c3745cc003_0_93"/>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Insertion Sort</a:t>
            </a:r>
            <a:endParaRPr b="0" i="0" sz="1000" u="none" cap="none" strike="noStrike">
              <a:solidFill>
                <a:srgbClr val="103452"/>
              </a:solidFill>
              <a:latin typeface="Montserrat"/>
              <a:ea typeface="Montserrat"/>
              <a:cs typeface="Montserrat"/>
              <a:sym typeface="Montserrat"/>
            </a:endParaRPr>
          </a:p>
        </p:txBody>
      </p:sp>
      <p:pic>
        <p:nvPicPr>
          <p:cNvPr id="171" name="Google Shape;171;g2c3745cc003_0_93"/>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id="172" name="Google Shape;172;g2c3745cc003_0_93" title="Insertion Sort Visualization">
            <a:hlinkClick r:id="rId5"/>
          </p:cNvPr>
          <p:cNvPicPr preferRelativeResize="0"/>
          <p:nvPr/>
        </p:nvPicPr>
        <p:blipFill rotWithShape="1">
          <a:blip r:embed="rId6">
            <a:alphaModFix/>
          </a:blip>
          <a:srcRect b="0" l="0" r="0" t="0"/>
          <a:stretch/>
        </p:blipFill>
        <p:spPr>
          <a:xfrm>
            <a:off x="1508400" y="1116000"/>
            <a:ext cx="6127200" cy="3448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g2c3745cc003_0_17"/>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78" name="Google Shape;178;g2c3745cc003_0_17"/>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Merge Sort</a:t>
            </a:r>
            <a:endParaRPr b="0" i="0" sz="1000" u="none" cap="none" strike="noStrike">
              <a:solidFill>
                <a:srgbClr val="103452"/>
              </a:solidFill>
              <a:latin typeface="Montserrat"/>
              <a:ea typeface="Montserrat"/>
              <a:cs typeface="Montserrat"/>
              <a:sym typeface="Montserrat"/>
            </a:endParaRPr>
          </a:p>
        </p:txBody>
      </p:sp>
      <p:pic>
        <p:nvPicPr>
          <p:cNvPr id="179" name="Google Shape;179;g2c3745cc003_0_17"/>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80" name="Google Shape;180;g2c3745cc003_0_17"/>
          <p:cNvSpPr txBox="1"/>
          <p:nvPr/>
        </p:nvSpPr>
        <p:spPr>
          <a:xfrm>
            <a:off x="1363900" y="2266125"/>
            <a:ext cx="6840900" cy="237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sng" cap="none" strike="noStrike">
                <a:solidFill>
                  <a:srgbClr val="103452"/>
                </a:solidFill>
                <a:latin typeface="Montserrat"/>
                <a:ea typeface="Montserrat"/>
                <a:cs typeface="Montserrat"/>
                <a:sym typeface="Montserrat"/>
              </a:rPr>
              <a:t>Steps</a:t>
            </a:r>
            <a:r>
              <a:rPr b="0" i="0" lang="en-GB" sz="1600" u="none" cap="none" strike="noStrike">
                <a:solidFill>
                  <a:srgbClr val="103452"/>
                </a:solidFill>
                <a:latin typeface="Montserrat"/>
                <a:ea typeface="Montserrat"/>
                <a:cs typeface="Montserrat"/>
                <a:sym typeface="Montserrat"/>
              </a:rPr>
              <a:t>: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Divide the unsorted list into n sublists, each containing one element (a list of one element is considered sorted).</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Repeatedly merge sublists to produce new sorted sublists until there is only one sublist remaining. This will be the sorted list.</a:t>
            </a:r>
            <a:endParaRPr b="0"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1000"/>
              </a:spcAft>
              <a:buClr>
                <a:srgbClr val="000000"/>
              </a:buClr>
              <a:buSzPts val="1500"/>
              <a:buFont typeface="Arial"/>
              <a:buNone/>
            </a:pPr>
            <a:r>
              <a:t/>
            </a:r>
            <a:endParaRPr b="0" i="0" sz="1500" u="none" cap="none" strike="noStrike">
              <a:solidFill>
                <a:srgbClr val="103452"/>
              </a:solidFill>
              <a:latin typeface="Montserrat"/>
              <a:ea typeface="Montserrat"/>
              <a:cs typeface="Montserrat"/>
              <a:sym typeface="Montserrat"/>
            </a:endParaRPr>
          </a:p>
        </p:txBody>
      </p:sp>
      <p:sp>
        <p:nvSpPr>
          <p:cNvPr id="181" name="Google Shape;181;g2c3745cc003_0_17"/>
          <p:cNvSpPr txBox="1"/>
          <p:nvPr/>
        </p:nvSpPr>
        <p:spPr>
          <a:xfrm>
            <a:off x="1363900" y="1171725"/>
            <a:ext cx="6690300" cy="122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none" cap="none" strike="noStrike">
                <a:solidFill>
                  <a:srgbClr val="103452"/>
                </a:solidFill>
                <a:latin typeface="Montserrat"/>
                <a:ea typeface="Montserrat"/>
                <a:cs typeface="Montserrat"/>
                <a:sym typeface="Montserrat"/>
              </a:rPr>
              <a:t>Merge sort </a:t>
            </a:r>
            <a:r>
              <a:rPr b="0" i="0" lang="en-GB" sz="1600" u="none" cap="none" strike="noStrike">
                <a:solidFill>
                  <a:srgbClr val="103452"/>
                </a:solidFill>
                <a:latin typeface="Montserrat"/>
                <a:ea typeface="Montserrat"/>
                <a:cs typeface="Montserrat"/>
                <a:sym typeface="Montserrat"/>
              </a:rPr>
              <a:t>is a sorting algorithm that works by dividing an array into smaller subarrays, sorting each subarray, and then merging the sorted subarrays back together to form the final sorted array.</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g2c3745cc003_0_11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87" name="Google Shape;187;g2c3745cc003_0_111"/>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Merge Sort</a:t>
            </a:r>
            <a:endParaRPr b="0" i="0" sz="1000" u="none" cap="none" strike="noStrike">
              <a:solidFill>
                <a:srgbClr val="103452"/>
              </a:solidFill>
              <a:latin typeface="Montserrat"/>
              <a:ea typeface="Montserrat"/>
              <a:cs typeface="Montserrat"/>
              <a:sym typeface="Montserrat"/>
            </a:endParaRPr>
          </a:p>
        </p:txBody>
      </p:sp>
      <p:pic>
        <p:nvPicPr>
          <p:cNvPr id="188" name="Google Shape;188;g2c3745cc003_0_111"/>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descr="#shorts #sorting #algorithm" id="189" name="Google Shape;189;g2c3745cc003_0_111" title="Merge Sort  O( n log n )  #animation">
            <a:hlinkClick r:id="rId5"/>
          </p:cNvPr>
          <p:cNvPicPr preferRelativeResize="0"/>
          <p:nvPr/>
        </p:nvPicPr>
        <p:blipFill rotWithShape="1">
          <a:blip r:embed="rId6">
            <a:alphaModFix/>
          </a:blip>
          <a:srcRect b="0" l="0" r="0" t="0"/>
          <a:stretch/>
        </p:blipFill>
        <p:spPr>
          <a:xfrm>
            <a:off x="1508400" y="1074975"/>
            <a:ext cx="6127200" cy="3448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g2c3745cc003_0_25"/>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95" name="Google Shape;195;g2c3745cc003_0_25"/>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Quick Sort</a:t>
            </a:r>
            <a:endParaRPr b="0" i="0" sz="1000" u="none" cap="none" strike="noStrike">
              <a:solidFill>
                <a:srgbClr val="103452"/>
              </a:solidFill>
              <a:latin typeface="Montserrat"/>
              <a:ea typeface="Montserrat"/>
              <a:cs typeface="Montserrat"/>
              <a:sym typeface="Montserrat"/>
            </a:endParaRPr>
          </a:p>
        </p:txBody>
      </p:sp>
      <p:pic>
        <p:nvPicPr>
          <p:cNvPr id="196" name="Google Shape;196;g2c3745cc003_0_25"/>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97" name="Google Shape;197;g2c3745cc003_0_25"/>
          <p:cNvSpPr txBox="1"/>
          <p:nvPr/>
        </p:nvSpPr>
        <p:spPr>
          <a:xfrm>
            <a:off x="1363900" y="2106525"/>
            <a:ext cx="6840900" cy="2535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sng" cap="none" strike="noStrike">
                <a:solidFill>
                  <a:srgbClr val="103452"/>
                </a:solidFill>
                <a:latin typeface="Montserrat"/>
                <a:ea typeface="Montserrat"/>
                <a:cs typeface="Montserrat"/>
                <a:sym typeface="Montserrat"/>
              </a:rPr>
              <a:t>Steps</a:t>
            </a:r>
            <a:r>
              <a:rPr b="0" i="0" lang="en-GB" sz="1600" u="none" cap="none" strike="noStrike">
                <a:solidFill>
                  <a:srgbClr val="103452"/>
                </a:solidFill>
                <a:latin typeface="Montserrat"/>
                <a:ea typeface="Montserrat"/>
                <a:cs typeface="Montserrat"/>
                <a:sym typeface="Montserrat"/>
              </a:rPr>
              <a:t>: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Choose a value in the array to be the pivot element.</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Order the rest of the array so that lower values than the pivot element are on the left, and higher values are on the right.</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Swap the pivot element with the first element of the higher values so that the pivot element lands in between the lower and higher values.</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Do the same operations (recursively) for the sub-arrays on the left and right side of the pivot element.</a:t>
            </a:r>
            <a:endParaRPr b="0"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1000"/>
              </a:spcAft>
              <a:buClr>
                <a:srgbClr val="000000"/>
              </a:buClr>
              <a:buSzPts val="1500"/>
              <a:buFont typeface="Arial"/>
              <a:buNone/>
            </a:pPr>
            <a:r>
              <a:t/>
            </a:r>
            <a:endParaRPr b="0" i="0" sz="1500" u="none" cap="none" strike="noStrike">
              <a:solidFill>
                <a:srgbClr val="103452"/>
              </a:solidFill>
              <a:latin typeface="Montserrat"/>
              <a:ea typeface="Montserrat"/>
              <a:cs typeface="Montserrat"/>
              <a:sym typeface="Montserrat"/>
            </a:endParaRPr>
          </a:p>
        </p:txBody>
      </p:sp>
      <p:sp>
        <p:nvSpPr>
          <p:cNvPr id="198" name="Google Shape;198;g2c3745cc003_0_25"/>
          <p:cNvSpPr txBox="1"/>
          <p:nvPr/>
        </p:nvSpPr>
        <p:spPr>
          <a:xfrm>
            <a:off x="1363900" y="1043925"/>
            <a:ext cx="6690300" cy="122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none" cap="none" strike="noStrike">
                <a:solidFill>
                  <a:srgbClr val="103452"/>
                </a:solidFill>
                <a:latin typeface="Montserrat"/>
                <a:ea typeface="Montserrat"/>
                <a:cs typeface="Montserrat"/>
                <a:sym typeface="Montserrat"/>
              </a:rPr>
              <a:t>QuickSort </a:t>
            </a:r>
            <a:r>
              <a:rPr b="0" i="0" lang="en-GB" sz="1600" u="none" cap="none" strike="noStrike">
                <a:solidFill>
                  <a:srgbClr val="103452"/>
                </a:solidFill>
                <a:latin typeface="Montserrat"/>
                <a:ea typeface="Montserrat"/>
                <a:cs typeface="Montserrat"/>
                <a:sym typeface="Montserrat"/>
              </a:rPr>
              <a:t>is a sorting algorithm based on the Divide and Conquer algorithm that picks an element as a pivot and partitions the given array around the picked pivot by placing the pivot in its correct position in the sorted array.</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g2c3745cc003_0_10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04" name="Google Shape;204;g2c3745cc003_0_102"/>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Quick Sort</a:t>
            </a:r>
            <a:endParaRPr b="0" i="0" sz="1000" u="none" cap="none" strike="noStrike">
              <a:solidFill>
                <a:srgbClr val="103452"/>
              </a:solidFill>
              <a:latin typeface="Montserrat"/>
              <a:ea typeface="Montserrat"/>
              <a:cs typeface="Montserrat"/>
              <a:sym typeface="Montserrat"/>
            </a:endParaRPr>
          </a:p>
        </p:txBody>
      </p:sp>
      <p:pic>
        <p:nvPicPr>
          <p:cNvPr id="205" name="Google Shape;205;g2c3745cc003_0_102"/>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id="206" name="Google Shape;206;g2c3745cc003_0_102" title="Quick Sort Visualization">
            <a:hlinkClick r:id="rId5"/>
          </p:cNvPr>
          <p:cNvPicPr preferRelativeResize="0"/>
          <p:nvPr/>
        </p:nvPicPr>
        <p:blipFill rotWithShape="1">
          <a:blip r:embed="rId6">
            <a:alphaModFix/>
          </a:blip>
          <a:srcRect b="0" l="0" r="0" t="0"/>
          <a:stretch/>
        </p:blipFill>
        <p:spPr>
          <a:xfrm>
            <a:off x="1508400" y="1116000"/>
            <a:ext cx="6127200" cy="3448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g2c3745cc003_0_3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12" name="Google Shape;212;g2c3745cc003_0_34"/>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Searching: Linear Search</a:t>
            </a:r>
            <a:endParaRPr b="0" i="0" sz="1000" u="none" cap="none" strike="noStrike">
              <a:solidFill>
                <a:srgbClr val="103452"/>
              </a:solidFill>
              <a:latin typeface="Montserrat"/>
              <a:ea typeface="Montserrat"/>
              <a:cs typeface="Montserrat"/>
              <a:sym typeface="Montserrat"/>
            </a:endParaRPr>
          </a:p>
        </p:txBody>
      </p:sp>
      <p:pic>
        <p:nvPicPr>
          <p:cNvPr id="213" name="Google Shape;213;g2c3745cc003_0_34"/>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14" name="Google Shape;214;g2c3745cc003_0_34"/>
          <p:cNvSpPr txBox="1"/>
          <p:nvPr/>
        </p:nvSpPr>
        <p:spPr>
          <a:xfrm>
            <a:off x="1363900" y="2266125"/>
            <a:ext cx="6840900" cy="2535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sng" cap="none" strike="noStrike">
                <a:solidFill>
                  <a:srgbClr val="103452"/>
                </a:solidFill>
                <a:latin typeface="Montserrat"/>
                <a:ea typeface="Montserrat"/>
                <a:cs typeface="Montserrat"/>
                <a:sym typeface="Montserrat"/>
              </a:rPr>
              <a:t>Steps</a:t>
            </a:r>
            <a:r>
              <a:rPr b="0" i="0" lang="en-GB" sz="1600" u="none" cap="none" strike="noStrike">
                <a:solidFill>
                  <a:srgbClr val="103452"/>
                </a:solidFill>
                <a:latin typeface="Montserrat"/>
                <a:ea typeface="Montserrat"/>
                <a:cs typeface="Montserrat"/>
                <a:sym typeface="Montserrat"/>
              </a:rPr>
              <a:t>: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Every element is considered as a potential match for the key and checked for the same.</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If any element is found equal to the key, the search is successful and the index of that element is returned.</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If no element is found equal to the key, the search yields “No match found”.</a:t>
            </a:r>
            <a:endParaRPr b="0"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1000"/>
              </a:spcAft>
              <a:buClr>
                <a:srgbClr val="000000"/>
              </a:buClr>
              <a:buSzPts val="1500"/>
              <a:buFont typeface="Arial"/>
              <a:buNone/>
            </a:pPr>
            <a:r>
              <a:t/>
            </a:r>
            <a:endParaRPr b="0" i="0" sz="1500" u="none" cap="none" strike="noStrike">
              <a:solidFill>
                <a:srgbClr val="103452"/>
              </a:solidFill>
              <a:latin typeface="Montserrat"/>
              <a:ea typeface="Montserrat"/>
              <a:cs typeface="Montserrat"/>
              <a:sym typeface="Montserrat"/>
            </a:endParaRPr>
          </a:p>
        </p:txBody>
      </p:sp>
      <p:sp>
        <p:nvSpPr>
          <p:cNvPr id="215" name="Google Shape;215;g2c3745cc003_0_34"/>
          <p:cNvSpPr txBox="1"/>
          <p:nvPr/>
        </p:nvSpPr>
        <p:spPr>
          <a:xfrm>
            <a:off x="1363900" y="1171725"/>
            <a:ext cx="6690300" cy="122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none" cap="none" strike="noStrike">
                <a:solidFill>
                  <a:srgbClr val="103452"/>
                </a:solidFill>
                <a:latin typeface="Montserrat"/>
                <a:ea typeface="Montserrat"/>
                <a:cs typeface="Montserrat"/>
                <a:sym typeface="Montserrat"/>
              </a:rPr>
              <a:t>Linear Search </a:t>
            </a:r>
            <a:r>
              <a:rPr b="0" i="0" lang="en-GB" sz="1600" u="none" cap="none" strike="noStrike">
                <a:solidFill>
                  <a:srgbClr val="103452"/>
                </a:solidFill>
                <a:latin typeface="Montserrat"/>
                <a:ea typeface="Montserrat"/>
                <a:cs typeface="Montserrat"/>
                <a:sym typeface="Montserrat"/>
              </a:rPr>
              <a:t>is defined as a </a:t>
            </a:r>
            <a:r>
              <a:rPr b="1" i="0" lang="en-GB" sz="1600" u="none" cap="none" strike="noStrike">
                <a:solidFill>
                  <a:srgbClr val="103452"/>
                </a:solidFill>
                <a:latin typeface="Montserrat"/>
                <a:ea typeface="Montserrat"/>
                <a:cs typeface="Montserrat"/>
                <a:sym typeface="Montserrat"/>
              </a:rPr>
              <a:t>sequential search</a:t>
            </a:r>
            <a:r>
              <a:rPr b="0" i="0" lang="en-GB" sz="1600" u="none" cap="none" strike="noStrike">
                <a:solidFill>
                  <a:srgbClr val="103452"/>
                </a:solidFill>
                <a:latin typeface="Montserrat"/>
                <a:ea typeface="Montserrat"/>
                <a:cs typeface="Montserrat"/>
                <a:sym typeface="Montserrat"/>
              </a:rPr>
              <a:t> algorithm that starts at one end and goes through each element of a list until the desired element is found, otherwise the search continues till the end of the data set.</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g2c3745cc003_0_12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21" name="Google Shape;221;g2c3745cc003_0_121"/>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Searching: Linear Search</a:t>
            </a:r>
            <a:endParaRPr b="0" i="0" sz="1000" u="none" cap="none" strike="noStrike">
              <a:solidFill>
                <a:srgbClr val="103452"/>
              </a:solidFill>
              <a:latin typeface="Montserrat"/>
              <a:ea typeface="Montserrat"/>
              <a:cs typeface="Montserrat"/>
              <a:sym typeface="Montserrat"/>
            </a:endParaRPr>
          </a:p>
        </p:txBody>
      </p:sp>
      <p:pic>
        <p:nvPicPr>
          <p:cNvPr id="222" name="Google Shape;222;g2c3745cc003_0_121"/>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descr="#searching" id="223" name="Google Shape;223;g2c3745cc003_0_121" title="Linear Search #animation">
            <a:hlinkClick r:id="rId5"/>
          </p:cNvPr>
          <p:cNvPicPr preferRelativeResize="0"/>
          <p:nvPr/>
        </p:nvPicPr>
        <p:blipFill rotWithShape="1">
          <a:blip r:embed="rId6">
            <a:alphaModFix/>
          </a:blip>
          <a:srcRect b="0" l="0" r="0" t="0"/>
          <a:stretch/>
        </p:blipFill>
        <p:spPr>
          <a:xfrm>
            <a:off x="1508400" y="1116000"/>
            <a:ext cx="6127200" cy="3448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g2c38b995c40_1_0"/>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68" name="Google Shape;68;g2c38b995c40_1_0"/>
          <p:cNvSpPr txBox="1"/>
          <p:nvPr/>
        </p:nvSpPr>
        <p:spPr>
          <a:xfrm>
            <a:off x="839925" y="518175"/>
            <a:ext cx="6473700" cy="4629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SzPts val="1100"/>
              <a:buFont typeface="Arial"/>
              <a:buNone/>
            </a:pPr>
            <a:r>
              <a:rPr b="1" lang="en-GB" sz="2000">
                <a:solidFill>
                  <a:srgbClr val="3475A6"/>
                </a:solidFill>
                <a:latin typeface="Montserrat"/>
                <a:ea typeface="Montserrat"/>
                <a:cs typeface="Montserrat"/>
                <a:sym typeface="Montserrat"/>
              </a:rPr>
              <a:t>Foundational Sessions Housekeeping</a:t>
            </a:r>
            <a:endParaRPr b="1" sz="2000">
              <a:solidFill>
                <a:srgbClr val="3475A6"/>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b="1" sz="1800">
              <a:solidFill>
                <a:srgbClr val="3475A6"/>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1800">
              <a:solidFill>
                <a:srgbClr val="3475A6"/>
              </a:solidFill>
              <a:latin typeface="Montserrat"/>
              <a:ea typeface="Montserrat"/>
              <a:cs typeface="Montserrat"/>
              <a:sym typeface="Montserrat"/>
            </a:endParaRPr>
          </a:p>
        </p:txBody>
      </p:sp>
      <p:sp>
        <p:nvSpPr>
          <p:cNvPr id="69" name="Google Shape;69;g2c38b995c40_1_0"/>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70" name="Google Shape;70;g2c38b995c40_1_0"/>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71" name="Google Shape;71;g2c38b995c40_1_0"/>
          <p:cNvSpPr txBox="1"/>
          <p:nvPr/>
        </p:nvSpPr>
        <p:spPr>
          <a:xfrm>
            <a:off x="746993" y="1013242"/>
            <a:ext cx="7650000" cy="2573100"/>
          </a:xfrm>
          <a:prstGeom prst="rect">
            <a:avLst/>
          </a:prstGeom>
          <a:noFill/>
          <a:ln>
            <a:noFill/>
          </a:ln>
        </p:spPr>
        <p:txBody>
          <a:bodyPr anchorCtr="0" anchor="t" bIns="82275" lIns="82275" spcFirstLastPara="1" rIns="82275" wrap="square" tIns="82275">
            <a:noAutofit/>
          </a:bodyPr>
          <a:lstStyle/>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The use of disrespectful language is prohibited in the questions, this is a supportive, learning environment for all - please engage accordingly. </a:t>
            </a:r>
            <a:r>
              <a:rPr b="1" lang="en-GB" sz="1500">
                <a:latin typeface="Montserrat"/>
                <a:ea typeface="Montserrat"/>
                <a:cs typeface="Montserrat"/>
                <a:sym typeface="Montserrat"/>
              </a:rPr>
              <a:t>(FBV: Mutual Respect.)</a:t>
            </a: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No question is daft or silly - </a:t>
            </a:r>
            <a:r>
              <a:rPr b="1" lang="en-GB" sz="1500">
                <a:latin typeface="Montserrat"/>
                <a:ea typeface="Montserrat"/>
                <a:cs typeface="Montserrat"/>
                <a:sym typeface="Montserrat"/>
              </a:rPr>
              <a:t>ask them! </a:t>
            </a: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solidFill>
                  <a:schemeClr val="dk1"/>
                </a:solidFill>
                <a:latin typeface="Montserrat"/>
                <a:ea typeface="Montserrat"/>
                <a:cs typeface="Montserrat"/>
                <a:sym typeface="Montserrat"/>
              </a:rPr>
              <a:t>There are </a:t>
            </a:r>
            <a:r>
              <a:rPr b="1" lang="en-GB" sz="1500">
                <a:solidFill>
                  <a:schemeClr val="dk1"/>
                </a:solidFill>
                <a:latin typeface="Montserrat"/>
                <a:ea typeface="Montserrat"/>
                <a:cs typeface="Montserrat"/>
                <a:sym typeface="Montserrat"/>
              </a:rPr>
              <a:t>Q&amp;A sessions</a:t>
            </a:r>
            <a:r>
              <a:rPr lang="en-GB" sz="1500">
                <a:solidFill>
                  <a:schemeClr val="dk1"/>
                </a:solidFill>
                <a:latin typeface="Montserrat"/>
                <a:ea typeface="Montserrat"/>
                <a:cs typeface="Montserrat"/>
                <a:sym typeface="Montserrat"/>
              </a:rPr>
              <a:t> midway and at the end of the session, should you wish to ask any follow-up questions. Moderators are going to be answering questions as the session progresses as well.</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If you have any questions outside of this lecture, or that are not answered during this lecture, please do submit these for upcoming Open Classes. You can submit these questions here: </a:t>
            </a:r>
            <a:endParaRPr sz="1500">
              <a:latin typeface="Montserrat"/>
              <a:ea typeface="Montserrat"/>
              <a:cs typeface="Montserrat"/>
              <a:sym typeface="Montserrat"/>
            </a:endParaRPr>
          </a:p>
          <a:p>
            <a:pPr indent="0" lvl="0" marL="457200" rtl="0" algn="l">
              <a:lnSpc>
                <a:spcPct val="150000"/>
              </a:lnSpc>
              <a:spcBef>
                <a:spcPts val="0"/>
              </a:spcBef>
              <a:spcAft>
                <a:spcPts val="0"/>
              </a:spcAft>
              <a:buNone/>
            </a:pPr>
            <a:r>
              <a:rPr b="1" lang="en-GB" sz="1500" u="sng">
                <a:solidFill>
                  <a:schemeClr val="hlink"/>
                </a:solidFill>
                <a:latin typeface="Montserrat"/>
                <a:ea typeface="Montserrat"/>
                <a:cs typeface="Montserrat"/>
                <a:sym typeface="Montserrat"/>
                <a:hlinkClick r:id="rId4"/>
              </a:rPr>
              <a:t>SE Open Class Questions</a:t>
            </a:r>
            <a:r>
              <a:rPr b="1" lang="en-GB" sz="1300">
                <a:solidFill>
                  <a:schemeClr val="dk1"/>
                </a:solidFill>
                <a:latin typeface="Montserrat"/>
                <a:ea typeface="Montserrat"/>
                <a:cs typeface="Montserrat"/>
                <a:sym typeface="Montserrat"/>
              </a:rPr>
              <a:t> </a:t>
            </a:r>
            <a:r>
              <a:rPr b="1" lang="en-GB" sz="1500">
                <a:solidFill>
                  <a:schemeClr val="dk1"/>
                </a:solidFill>
                <a:latin typeface="Montserrat"/>
                <a:ea typeface="Montserrat"/>
                <a:cs typeface="Montserrat"/>
                <a:sym typeface="Montserrat"/>
              </a:rPr>
              <a:t>or</a:t>
            </a:r>
            <a:r>
              <a:rPr b="1" lang="en-GB" sz="1300">
                <a:solidFill>
                  <a:schemeClr val="dk1"/>
                </a:solidFill>
                <a:latin typeface="Montserrat"/>
                <a:ea typeface="Montserrat"/>
                <a:cs typeface="Montserrat"/>
                <a:sym typeface="Montserrat"/>
              </a:rPr>
              <a:t> </a:t>
            </a:r>
            <a:r>
              <a:rPr b="1" lang="en-GB" sz="1500" u="sng">
                <a:solidFill>
                  <a:schemeClr val="accent5"/>
                </a:solidFill>
                <a:latin typeface="Montserrat"/>
                <a:ea typeface="Montserrat"/>
                <a:cs typeface="Montserrat"/>
                <a:sym typeface="Montserrat"/>
                <a:hlinkClick r:id="rId5">
                  <a:extLst>
                    <a:ext uri="{A12FA001-AC4F-418D-AE19-62706E023703}">
                      <ahyp:hlinkClr val="tx"/>
                    </a:ext>
                  </a:extLst>
                </a:hlinkClick>
              </a:rPr>
              <a:t>DS Open Class Questions</a:t>
            </a:r>
            <a:endParaRPr b="1" i="0" sz="1300" u="none" cap="none" strike="noStrike">
              <a:solidFill>
                <a:schemeClr val="dk1"/>
              </a:solidFill>
              <a:latin typeface="Montserrat"/>
              <a:ea typeface="Montserrat"/>
              <a:cs typeface="Montserrat"/>
              <a:sym typeface="Montserrat"/>
            </a:endParaRPr>
          </a:p>
        </p:txBody>
      </p:sp>
      <p:pic>
        <p:nvPicPr>
          <p:cNvPr id="72" name="Google Shape;72;g2c38b995c40_1_0"/>
          <p:cNvPicPr preferRelativeResize="0"/>
          <p:nvPr/>
        </p:nvPicPr>
        <p:blipFill rotWithShape="1">
          <a:blip r:embed="rId6">
            <a:alphaModFix/>
          </a:blip>
          <a:srcRect b="0" l="0" r="0" t="0"/>
          <a:stretch/>
        </p:blipFill>
        <p:spPr>
          <a:xfrm>
            <a:off x="8150567" y="4850933"/>
            <a:ext cx="890168" cy="17473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g2c3745cc003_0_4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29" name="Google Shape;229;g2c3745cc003_0_43"/>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Searching: Binary Search</a:t>
            </a:r>
            <a:endParaRPr b="0" i="0" sz="1000" u="none" cap="none" strike="noStrike">
              <a:solidFill>
                <a:srgbClr val="103452"/>
              </a:solidFill>
              <a:latin typeface="Montserrat"/>
              <a:ea typeface="Montserrat"/>
              <a:cs typeface="Montserrat"/>
              <a:sym typeface="Montserrat"/>
            </a:endParaRPr>
          </a:p>
        </p:txBody>
      </p:sp>
      <p:pic>
        <p:nvPicPr>
          <p:cNvPr id="230" name="Google Shape;230;g2c3745cc003_0_43"/>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31" name="Google Shape;231;g2c3745cc003_0_43"/>
          <p:cNvSpPr txBox="1"/>
          <p:nvPr/>
        </p:nvSpPr>
        <p:spPr>
          <a:xfrm>
            <a:off x="1363900" y="2266125"/>
            <a:ext cx="6840900" cy="2535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sng" cap="none" strike="noStrike">
                <a:solidFill>
                  <a:srgbClr val="103452"/>
                </a:solidFill>
                <a:latin typeface="Montserrat"/>
                <a:ea typeface="Montserrat"/>
                <a:cs typeface="Montserrat"/>
                <a:sym typeface="Montserrat"/>
              </a:rPr>
              <a:t>Steps</a:t>
            </a:r>
            <a:r>
              <a:rPr b="0" i="0" lang="en-GB" sz="1600" u="none" cap="none" strike="noStrike">
                <a:solidFill>
                  <a:srgbClr val="103452"/>
                </a:solidFill>
                <a:latin typeface="Montserrat"/>
                <a:ea typeface="Montserrat"/>
                <a:cs typeface="Montserrat"/>
                <a:sym typeface="Montserrat"/>
              </a:rPr>
              <a:t>: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Next Slide</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1000"/>
              </a:spcAft>
              <a:buClr>
                <a:srgbClr val="000000"/>
              </a:buClr>
              <a:buSzPts val="1500"/>
              <a:buFont typeface="Arial"/>
              <a:buNone/>
            </a:pPr>
            <a:r>
              <a:t/>
            </a:r>
            <a:endParaRPr b="0" i="0" sz="1500" u="none" cap="none" strike="noStrike">
              <a:solidFill>
                <a:srgbClr val="103452"/>
              </a:solidFill>
              <a:latin typeface="Montserrat"/>
              <a:ea typeface="Montserrat"/>
              <a:cs typeface="Montserrat"/>
              <a:sym typeface="Montserrat"/>
            </a:endParaRPr>
          </a:p>
        </p:txBody>
      </p:sp>
      <p:sp>
        <p:nvSpPr>
          <p:cNvPr id="232" name="Google Shape;232;g2c3745cc003_0_43"/>
          <p:cNvSpPr txBox="1"/>
          <p:nvPr/>
        </p:nvSpPr>
        <p:spPr>
          <a:xfrm>
            <a:off x="1363900" y="1171725"/>
            <a:ext cx="6690300" cy="122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none" cap="none" strike="noStrike">
                <a:solidFill>
                  <a:srgbClr val="103452"/>
                </a:solidFill>
                <a:latin typeface="Montserrat"/>
                <a:ea typeface="Montserrat"/>
                <a:cs typeface="Montserrat"/>
                <a:sym typeface="Montserrat"/>
              </a:rPr>
              <a:t>Binary Search </a:t>
            </a:r>
            <a:r>
              <a:rPr b="0" i="0" lang="en-GB" sz="1600" u="none" cap="none" strike="noStrike">
                <a:solidFill>
                  <a:srgbClr val="103452"/>
                </a:solidFill>
                <a:latin typeface="Montserrat"/>
                <a:ea typeface="Montserrat"/>
                <a:cs typeface="Montserrat"/>
                <a:sym typeface="Montserrat"/>
              </a:rPr>
              <a:t>is defined as a searching algorithm used in a </a:t>
            </a:r>
            <a:r>
              <a:rPr b="1" i="0" lang="en-GB" sz="1600" u="none" cap="none" strike="noStrike">
                <a:solidFill>
                  <a:srgbClr val="FF0000"/>
                </a:solidFill>
                <a:highlight>
                  <a:srgbClr val="BC922D"/>
                </a:highlight>
                <a:latin typeface="Montserrat"/>
                <a:ea typeface="Montserrat"/>
                <a:cs typeface="Montserrat"/>
                <a:sym typeface="Montserrat"/>
              </a:rPr>
              <a:t>sorted array</a:t>
            </a:r>
            <a:r>
              <a:rPr b="0" i="0" lang="en-GB" sz="1600" u="none" cap="none" strike="noStrike">
                <a:solidFill>
                  <a:srgbClr val="103452"/>
                </a:solidFill>
                <a:latin typeface="Montserrat"/>
                <a:ea typeface="Montserrat"/>
                <a:cs typeface="Montserrat"/>
                <a:sym typeface="Montserrat"/>
              </a:rPr>
              <a:t> by repeatedly dividing the search interval in half. The idea of binary search is to use the information that the array is sorted and reduce the time complexity to O(log N).</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g2c3745cc003_0_5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38" name="Google Shape;238;g2c3745cc003_0_52"/>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Searching: Binary Search</a:t>
            </a:r>
            <a:endParaRPr b="0" i="0" sz="1000" u="none" cap="none" strike="noStrike">
              <a:solidFill>
                <a:srgbClr val="103452"/>
              </a:solidFill>
              <a:latin typeface="Montserrat"/>
              <a:ea typeface="Montserrat"/>
              <a:cs typeface="Montserrat"/>
              <a:sym typeface="Montserrat"/>
            </a:endParaRPr>
          </a:p>
        </p:txBody>
      </p:sp>
      <p:pic>
        <p:nvPicPr>
          <p:cNvPr id="239" name="Google Shape;239;g2c3745cc003_0_52"/>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40" name="Google Shape;240;g2c3745cc003_0_52"/>
          <p:cNvSpPr txBox="1"/>
          <p:nvPr/>
        </p:nvSpPr>
        <p:spPr>
          <a:xfrm>
            <a:off x="1213425" y="1034950"/>
            <a:ext cx="6840900" cy="3588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sng" cap="none" strike="noStrike">
                <a:solidFill>
                  <a:srgbClr val="103452"/>
                </a:solidFill>
                <a:latin typeface="Montserrat"/>
                <a:ea typeface="Montserrat"/>
                <a:cs typeface="Montserrat"/>
                <a:sym typeface="Montserrat"/>
              </a:rPr>
              <a:t>Steps</a:t>
            </a:r>
            <a:r>
              <a:rPr b="0" i="0" lang="en-GB" sz="1600" u="none" cap="none" strike="noStrike">
                <a:solidFill>
                  <a:srgbClr val="103452"/>
                </a:solidFill>
                <a:latin typeface="Montserrat"/>
                <a:ea typeface="Montserrat"/>
                <a:cs typeface="Montserrat"/>
                <a:sym typeface="Montserrat"/>
              </a:rPr>
              <a:t>: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Divide the search space into two halves by finding the middle index “mid”.</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Compare the middle element of the search space with the key.</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If the key is found at middle element, the process is terminated.</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If the key is not found at middle element, choose which half will be used as the next search space.</a:t>
            </a:r>
            <a:endParaRPr b="0" i="0" sz="1500" u="none" cap="none" strike="noStrike">
              <a:solidFill>
                <a:srgbClr val="103452"/>
              </a:solidFill>
              <a:latin typeface="Montserrat"/>
              <a:ea typeface="Montserrat"/>
              <a:cs typeface="Montserrat"/>
              <a:sym typeface="Montserrat"/>
            </a:endParaRPr>
          </a:p>
          <a:p>
            <a:pPr indent="-323850" lvl="1" marL="9144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If the key is smaller than the middle element, then the left side is used for next search.</a:t>
            </a:r>
            <a:endParaRPr b="0" i="0" sz="1500" u="none" cap="none" strike="noStrike">
              <a:solidFill>
                <a:srgbClr val="103452"/>
              </a:solidFill>
              <a:latin typeface="Montserrat"/>
              <a:ea typeface="Montserrat"/>
              <a:cs typeface="Montserrat"/>
              <a:sym typeface="Montserrat"/>
            </a:endParaRPr>
          </a:p>
          <a:p>
            <a:pPr indent="-323850" lvl="1" marL="9144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If the key is larger than the middle element, then the right side is used for next search.</a:t>
            </a:r>
            <a:endParaRPr b="0"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0" i="0" lang="en-GB" sz="1500" u="none" cap="none" strike="noStrike">
                <a:solidFill>
                  <a:srgbClr val="103452"/>
                </a:solidFill>
                <a:latin typeface="Montserrat"/>
                <a:ea typeface="Montserrat"/>
                <a:cs typeface="Montserrat"/>
                <a:sym typeface="Montserrat"/>
              </a:rPr>
              <a:t>This process is continued until the key is found or the total search space is exhausted.</a:t>
            </a:r>
            <a:endParaRPr b="0"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1000"/>
              </a:spcAft>
              <a:buClr>
                <a:srgbClr val="000000"/>
              </a:buClr>
              <a:buSzPts val="1500"/>
              <a:buFont typeface="Arial"/>
              <a:buNone/>
            </a:pPr>
            <a:r>
              <a:t/>
            </a:r>
            <a:endParaRPr b="0" i="0" sz="1500" u="none" cap="none" strike="noStrike">
              <a:solidFill>
                <a:srgbClr val="103452"/>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g2c3745cc003_0_130"/>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46" name="Google Shape;246;g2c3745cc003_0_130"/>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Searching: Binary Search</a:t>
            </a:r>
            <a:endParaRPr b="0" i="0" sz="1000" u="none" cap="none" strike="noStrike">
              <a:solidFill>
                <a:srgbClr val="103452"/>
              </a:solidFill>
              <a:latin typeface="Montserrat"/>
              <a:ea typeface="Montserrat"/>
              <a:cs typeface="Montserrat"/>
              <a:sym typeface="Montserrat"/>
            </a:endParaRPr>
          </a:p>
        </p:txBody>
      </p:sp>
      <p:pic>
        <p:nvPicPr>
          <p:cNvPr id="247" name="Google Shape;247;g2c3745cc003_0_130"/>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descr="#algorithm #search #binary" id="248" name="Google Shape;248;g2c3745cc003_0_130" title="Binary Search #animation">
            <a:hlinkClick r:id="rId5"/>
          </p:cNvPr>
          <p:cNvPicPr preferRelativeResize="0"/>
          <p:nvPr/>
        </p:nvPicPr>
        <p:blipFill rotWithShape="1">
          <a:blip r:embed="rId6">
            <a:alphaModFix/>
          </a:blip>
          <a:srcRect b="0" l="0" r="0" t="0"/>
          <a:stretch/>
        </p:blipFill>
        <p:spPr>
          <a:xfrm>
            <a:off x="1508400" y="1116000"/>
            <a:ext cx="6127200" cy="3448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g2c3745cc003_0_60"/>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54" name="Google Shape;254;g2c3745cc003_0_60"/>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Order of Complexity</a:t>
            </a:r>
            <a:endParaRPr b="0" i="0" sz="1000" u="none" cap="none" strike="noStrike">
              <a:solidFill>
                <a:srgbClr val="103452"/>
              </a:solidFill>
              <a:latin typeface="Montserrat"/>
              <a:ea typeface="Montserrat"/>
              <a:cs typeface="Montserrat"/>
              <a:sym typeface="Montserrat"/>
            </a:endParaRPr>
          </a:p>
        </p:txBody>
      </p:sp>
      <p:pic>
        <p:nvPicPr>
          <p:cNvPr id="255" name="Google Shape;255;g2c3745cc003_0_60"/>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graphicFrame>
        <p:nvGraphicFramePr>
          <p:cNvPr id="256" name="Google Shape;256;g2c3745cc003_0_60"/>
          <p:cNvGraphicFramePr/>
          <p:nvPr/>
        </p:nvGraphicFramePr>
        <p:xfrm>
          <a:off x="1037375" y="1171725"/>
          <a:ext cx="3000000" cy="3000000"/>
        </p:xfrm>
        <a:graphic>
          <a:graphicData uri="http://schemas.openxmlformats.org/drawingml/2006/table">
            <a:tbl>
              <a:tblPr>
                <a:noFill/>
                <a:tableStyleId>{DE56E5B2-BA0B-4D0F-AE7C-B753EE4A4916}</a:tableStyleId>
              </a:tblPr>
              <a:tblGrid>
                <a:gridCol w="1219250"/>
                <a:gridCol w="1219250"/>
                <a:gridCol w="1219250"/>
                <a:gridCol w="1219250"/>
                <a:gridCol w="1219250"/>
                <a:gridCol w="1219250"/>
              </a:tblGrid>
              <a:tr h="479650">
                <a:tc>
                  <a:txBody>
                    <a:bodyPr/>
                    <a:lstStyle/>
                    <a:p>
                      <a:pPr indent="0" lvl="0" marL="0" marR="0" rtl="0" algn="l">
                        <a:lnSpc>
                          <a:spcPct val="100000"/>
                        </a:lnSpc>
                        <a:spcBef>
                          <a:spcPts val="0"/>
                        </a:spcBef>
                        <a:spcAft>
                          <a:spcPts val="0"/>
                        </a:spcAft>
                        <a:buClr>
                          <a:srgbClr val="000000"/>
                        </a:buClr>
                        <a:buSzPts val="1700"/>
                        <a:buFont typeface="Arial"/>
                        <a:buNone/>
                      </a:pPr>
                      <a:r>
                        <a:t/>
                      </a:r>
                      <a:endParaRPr sz="1700" u="none" cap="none" strike="noStrike">
                        <a:latin typeface="Montserrat"/>
                        <a:ea typeface="Montserrat"/>
                        <a:cs typeface="Montserrat"/>
                        <a:sym typeface="Montserrat"/>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b="1" lang="en-GB" sz="1300" u="sng" cap="none" strike="noStrike">
                          <a:latin typeface="Montserrat"/>
                          <a:ea typeface="Montserrat"/>
                          <a:cs typeface="Montserrat"/>
                          <a:sym typeface="Montserrat"/>
                        </a:rPr>
                        <a:t>Algorithms</a:t>
                      </a:r>
                      <a:endParaRPr b="1" sz="1300" u="sng"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b="1" lang="en-GB" sz="1300" u="sng" cap="none" strike="noStrike">
                          <a:latin typeface="Montserrat"/>
                          <a:ea typeface="Montserrat"/>
                          <a:cs typeface="Montserrat"/>
                          <a:sym typeface="Montserrat"/>
                        </a:rPr>
                        <a:t>Best</a:t>
                      </a:r>
                      <a:endParaRPr b="1" sz="1300" u="sng"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b="1" lang="en-GB" sz="1300" u="sng" cap="none" strike="noStrike">
                          <a:latin typeface="Montserrat"/>
                          <a:ea typeface="Montserrat"/>
                          <a:cs typeface="Montserrat"/>
                          <a:sym typeface="Montserrat"/>
                        </a:rPr>
                        <a:t>Average</a:t>
                      </a:r>
                      <a:endParaRPr b="1" sz="1300" u="sng"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b="1" lang="en-GB" sz="1300" u="sng" cap="none" strike="noStrike">
                          <a:latin typeface="Montserrat"/>
                          <a:ea typeface="Montserrat"/>
                          <a:cs typeface="Montserrat"/>
                          <a:sym typeface="Montserrat"/>
                        </a:rPr>
                        <a:t>Worst</a:t>
                      </a:r>
                      <a:endParaRPr b="1" sz="1300" u="sng"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b="1" lang="en-GB" sz="1300" u="sng" cap="none" strike="noStrike">
                          <a:latin typeface="Montserrat"/>
                          <a:ea typeface="Montserrat"/>
                          <a:cs typeface="Montserrat"/>
                          <a:sym typeface="Montserrat"/>
                        </a:rPr>
                        <a:t>Space</a:t>
                      </a:r>
                      <a:endParaRPr b="1" sz="1300" u="sng"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9725">
                <a:tc rowSpan="5">
                  <a:txBody>
                    <a:bodyPr/>
                    <a:lstStyle/>
                    <a:p>
                      <a:pPr indent="0" lvl="0" marL="0" marR="0" rtl="0" algn="ctr">
                        <a:lnSpc>
                          <a:spcPct val="115000"/>
                        </a:lnSpc>
                        <a:spcBef>
                          <a:spcPts val="0"/>
                        </a:spcBef>
                        <a:spcAft>
                          <a:spcPts val="0"/>
                        </a:spcAft>
                        <a:buClr>
                          <a:srgbClr val="000000"/>
                        </a:buClr>
                        <a:buSzPts val="1300"/>
                        <a:buFont typeface="Arial"/>
                        <a:buNone/>
                      </a:pPr>
                      <a:r>
                        <a:rPr b="1" lang="en-GB" sz="1300" u="sng" cap="none" strike="noStrike">
                          <a:latin typeface="Montserrat"/>
                          <a:ea typeface="Montserrat"/>
                          <a:cs typeface="Montserrat"/>
                          <a:sym typeface="Montserrat"/>
                        </a:rPr>
                        <a:t>Sorting</a:t>
                      </a:r>
                      <a:endParaRPr b="1" sz="1300" u="sng"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Bubble Sort</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O(n²)</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O(n²)</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O(1)</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9725">
                <a:tc vMerge="1"/>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Selection Sort</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O(n²)</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O(n²)</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O(n²)</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O(1)</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9725">
                <a:tc vMerge="1"/>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Insertion Sort</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O(n²)</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O(n²)</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O(1)</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9725">
                <a:tc vMerge="1"/>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Merge Sort</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 log(n))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 log(n))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 log(n))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9725">
                <a:tc vMerge="1"/>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Quick Sort</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 log(n))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 log(n))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O(n²)</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O(log(n))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9725">
                <a:tc rowSpan="2">
                  <a:txBody>
                    <a:bodyPr/>
                    <a:lstStyle/>
                    <a:p>
                      <a:pPr indent="0" lvl="0" marL="0" marR="0" rtl="0" algn="ctr">
                        <a:lnSpc>
                          <a:spcPct val="115000"/>
                        </a:lnSpc>
                        <a:spcBef>
                          <a:spcPts val="0"/>
                        </a:spcBef>
                        <a:spcAft>
                          <a:spcPts val="0"/>
                        </a:spcAft>
                        <a:buClr>
                          <a:srgbClr val="000000"/>
                        </a:buClr>
                        <a:buSzPts val="1300"/>
                        <a:buFont typeface="Arial"/>
                        <a:buNone/>
                      </a:pPr>
                      <a:r>
                        <a:rPr b="1" lang="en-GB" sz="1300" u="sng" cap="none" strike="noStrike">
                          <a:latin typeface="Montserrat"/>
                          <a:ea typeface="Montserrat"/>
                          <a:cs typeface="Montserrat"/>
                          <a:sym typeface="Montserrat"/>
                        </a:rPr>
                        <a:t>Searching</a:t>
                      </a:r>
                      <a:endParaRPr b="1" sz="1300" u="sng"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Linear Search</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O(1)</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O(1)</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9725">
                <a:tc vMerge="1"/>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Binary Search</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O(1)</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O(log(n))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O(log(n))</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marR="0" rtl="0" algn="ctr">
                        <a:lnSpc>
                          <a:spcPct val="115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O(1)</a:t>
                      </a:r>
                      <a:endParaRPr sz="1300" u="none" cap="none" strike="noStrike">
                        <a:latin typeface="Montserrat"/>
                        <a:ea typeface="Montserrat"/>
                        <a:cs typeface="Montserrat"/>
                        <a:sym typeface="Montserrat"/>
                      </a:endParaRPr>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0" name="Shape 260"/>
        <p:cNvGrpSpPr/>
        <p:nvPr/>
      </p:nvGrpSpPr>
      <p:grpSpPr>
        <a:xfrm>
          <a:off x="0" y="0"/>
          <a:ext cx="0" cy="0"/>
          <a:chOff x="0" y="0"/>
          <a:chExt cx="0" cy="0"/>
        </a:xfrm>
      </p:grpSpPr>
      <p:pic>
        <p:nvPicPr>
          <p:cNvPr id="261" name="Google Shape;261;g2c38b995c40_2_0"/>
          <p:cNvPicPr preferRelativeResize="0"/>
          <p:nvPr/>
        </p:nvPicPr>
        <p:blipFill rotWithShape="1">
          <a:blip r:embed="rId3">
            <a:alphaModFix/>
          </a:blip>
          <a:srcRect b="0" l="0" r="0" t="0"/>
          <a:stretch/>
        </p:blipFill>
        <p:spPr>
          <a:xfrm>
            <a:off x="0" y="0"/>
            <a:ext cx="9144000" cy="5143505"/>
          </a:xfrm>
          <a:prstGeom prst="rect">
            <a:avLst/>
          </a:prstGeom>
          <a:noFill/>
          <a:ln>
            <a:noFill/>
          </a:ln>
        </p:spPr>
      </p:pic>
      <p:pic>
        <p:nvPicPr>
          <p:cNvPr id="262" name="Google Shape;262;g2c38b995c40_2_0"/>
          <p:cNvPicPr preferRelativeResize="0"/>
          <p:nvPr/>
        </p:nvPicPr>
        <p:blipFill rotWithShape="1">
          <a:blip r:embed="rId4">
            <a:alphaModFix/>
          </a:blip>
          <a:srcRect b="0" l="0" r="0" t="0"/>
          <a:stretch/>
        </p:blipFill>
        <p:spPr>
          <a:xfrm>
            <a:off x="8769" y="0"/>
            <a:ext cx="9126462" cy="5143499"/>
          </a:xfrm>
          <a:prstGeom prst="rect">
            <a:avLst/>
          </a:prstGeom>
          <a:noFill/>
          <a:ln>
            <a:noFill/>
          </a:ln>
        </p:spPr>
      </p:pic>
      <p:sp>
        <p:nvSpPr>
          <p:cNvPr id="263" name="Google Shape;263;g2c38b995c40_2_0"/>
          <p:cNvSpPr txBox="1"/>
          <p:nvPr/>
        </p:nvSpPr>
        <p:spPr>
          <a:xfrm>
            <a:off x="6045030" y="194625"/>
            <a:ext cx="4862400" cy="1038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3400"/>
              <a:buFont typeface="Arial"/>
              <a:buNone/>
            </a:pPr>
            <a:r>
              <a:rPr b="1" i="0" lang="en-GB" sz="3400" u="none" cap="none" strike="noStrike">
                <a:solidFill>
                  <a:srgbClr val="FFFFFF"/>
                </a:solidFill>
                <a:latin typeface="Poppins"/>
                <a:ea typeface="Poppins"/>
                <a:cs typeface="Poppins"/>
                <a:sym typeface="Poppins"/>
              </a:rPr>
              <a:t>Thank you </a:t>
            </a:r>
            <a:endParaRPr b="1" i="0" sz="3400" u="none" cap="none" strike="noStrike">
              <a:solidFill>
                <a:srgbClr val="FFFFF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3400"/>
              <a:buFont typeface="Arial"/>
              <a:buNone/>
            </a:pPr>
            <a:r>
              <a:rPr b="1" i="0" lang="en-GB" sz="3400" u="none" cap="none" strike="noStrike">
                <a:solidFill>
                  <a:srgbClr val="FFFFFF"/>
                </a:solidFill>
                <a:latin typeface="Poppins"/>
                <a:ea typeface="Poppins"/>
                <a:cs typeface="Poppins"/>
                <a:sym typeface="Poppins"/>
              </a:rPr>
              <a:t>for joining us</a:t>
            </a:r>
            <a:endParaRPr b="1" i="0" sz="3400" u="none" cap="none" strike="noStrike">
              <a:solidFill>
                <a:srgbClr val="FFFFFF"/>
              </a:solidFill>
              <a:latin typeface="Poppins"/>
              <a:ea typeface="Poppins"/>
              <a:cs typeface="Poppins"/>
              <a:sym typeface="Poppins"/>
            </a:endParaRPr>
          </a:p>
        </p:txBody>
      </p:sp>
      <p:sp>
        <p:nvSpPr>
          <p:cNvPr id="264" name="Google Shape;264;g2c38b995c40_2_0"/>
          <p:cNvSpPr txBox="1"/>
          <p:nvPr/>
        </p:nvSpPr>
        <p:spPr>
          <a:xfrm>
            <a:off x="3998775" y="1745750"/>
            <a:ext cx="5256000" cy="1908600"/>
          </a:xfrm>
          <a:prstGeom prst="rect">
            <a:avLst/>
          </a:prstGeom>
          <a:noFill/>
          <a:ln>
            <a:noFill/>
          </a:ln>
        </p:spPr>
        <p:txBody>
          <a:bodyPr anchorCtr="0" anchor="t" bIns="91425" lIns="91425" spcFirstLastPara="1" rIns="91425" wrap="square" tIns="91425">
            <a:spAutoFit/>
          </a:bodyPr>
          <a:lstStyle/>
          <a:p>
            <a:pPr indent="-336550" lvl="0" marL="457200" marR="0" rtl="0" algn="l">
              <a:lnSpc>
                <a:spcPct val="115000"/>
              </a:lnSpc>
              <a:spcBef>
                <a:spcPts val="120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Take regular breaks</a:t>
            </a:r>
            <a:endParaRPr b="0" i="0" sz="2000" u="none" cap="none" strike="noStrike">
              <a:solidFill>
                <a:srgbClr val="C4A542"/>
              </a:solidFill>
              <a:latin typeface="Poppins Medium"/>
              <a:ea typeface="Poppins Medium"/>
              <a:cs typeface="Poppins Medium"/>
              <a:sym typeface="Poppins Medium"/>
            </a:endParaRPr>
          </a:p>
          <a:p>
            <a:pPr indent="-336550" lvl="0" marL="457200" marR="0" rtl="0" algn="l">
              <a:lnSpc>
                <a:spcPct val="115000"/>
              </a:lnSpc>
              <a:spcBef>
                <a:spcPts val="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Stay hydrated</a:t>
            </a:r>
            <a:endParaRPr b="0" i="0" sz="2000" u="none" cap="none" strike="noStrike">
              <a:solidFill>
                <a:srgbClr val="C4A542"/>
              </a:solidFill>
              <a:latin typeface="Poppins Medium"/>
              <a:ea typeface="Poppins Medium"/>
              <a:cs typeface="Poppins Medium"/>
              <a:sym typeface="Poppins Medium"/>
            </a:endParaRPr>
          </a:p>
          <a:p>
            <a:pPr indent="-336550" lvl="0" marL="457200" marR="0" rtl="0" algn="l">
              <a:lnSpc>
                <a:spcPct val="115000"/>
              </a:lnSpc>
              <a:spcBef>
                <a:spcPts val="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Avoid prolonged screen time</a:t>
            </a:r>
            <a:endParaRPr b="0" i="0" sz="2000" u="none" cap="none" strike="noStrike">
              <a:solidFill>
                <a:srgbClr val="C4A542"/>
              </a:solidFill>
              <a:latin typeface="Poppins Medium"/>
              <a:ea typeface="Poppins Medium"/>
              <a:cs typeface="Poppins Medium"/>
              <a:sym typeface="Poppins Medium"/>
            </a:endParaRPr>
          </a:p>
          <a:p>
            <a:pPr indent="-336550" lvl="0" marL="457200" marR="0" rtl="0" algn="l">
              <a:lnSpc>
                <a:spcPct val="115000"/>
              </a:lnSpc>
              <a:spcBef>
                <a:spcPts val="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Practice good posture</a:t>
            </a:r>
            <a:endParaRPr b="0" i="0" sz="2000" u="none" cap="none" strike="noStrike">
              <a:solidFill>
                <a:srgbClr val="C4A542"/>
              </a:solidFill>
              <a:latin typeface="Poppins Medium"/>
              <a:ea typeface="Poppins Medium"/>
              <a:cs typeface="Poppins Medium"/>
              <a:sym typeface="Poppins Medium"/>
            </a:endParaRPr>
          </a:p>
          <a:p>
            <a:pPr indent="-336550" lvl="0" marL="457200" marR="0" rtl="0" algn="l">
              <a:lnSpc>
                <a:spcPct val="115000"/>
              </a:lnSpc>
              <a:spcBef>
                <a:spcPts val="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Get regular exercise</a:t>
            </a:r>
            <a:endParaRPr b="0" i="0" sz="2000" u="none" cap="none" strike="noStrike">
              <a:solidFill>
                <a:srgbClr val="C4A542"/>
              </a:solidFill>
              <a:latin typeface="Poppins Medium"/>
              <a:ea typeface="Poppins Medium"/>
              <a:cs typeface="Poppins Medium"/>
              <a:sym typeface="Poppins Medium"/>
            </a:endParaRPr>
          </a:p>
        </p:txBody>
      </p:sp>
      <p:pic>
        <p:nvPicPr>
          <p:cNvPr id="265" name="Google Shape;265;g2c38b995c40_2_0"/>
          <p:cNvPicPr preferRelativeResize="0"/>
          <p:nvPr/>
        </p:nvPicPr>
        <p:blipFill rotWithShape="1">
          <a:blip r:embed="rId5">
            <a:alphaModFix/>
          </a:blip>
          <a:srcRect b="0" l="0" r="0" t="0"/>
          <a:stretch/>
        </p:blipFill>
        <p:spPr>
          <a:xfrm>
            <a:off x="2994075" y="326275"/>
            <a:ext cx="2176748" cy="427250"/>
          </a:xfrm>
          <a:prstGeom prst="rect">
            <a:avLst/>
          </a:prstGeom>
          <a:noFill/>
          <a:ln>
            <a:noFill/>
          </a:ln>
        </p:spPr>
      </p:pic>
      <p:sp>
        <p:nvSpPr>
          <p:cNvPr id="266" name="Google Shape;266;g2c38b995c40_2_0"/>
          <p:cNvSpPr txBox="1"/>
          <p:nvPr/>
        </p:nvSpPr>
        <p:spPr>
          <a:xfrm>
            <a:off x="3808475" y="3869750"/>
            <a:ext cx="4435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1" lang="en-GB" sz="1600" u="none" cap="none" strike="noStrike">
                <a:solidFill>
                  <a:schemeClr val="lt1"/>
                </a:solidFill>
                <a:latin typeface="Spectral"/>
                <a:ea typeface="Spectral"/>
                <a:cs typeface="Spectral"/>
                <a:sym typeface="Spectral"/>
              </a:rPr>
              <a:t>“With great power comes great responsibility”</a:t>
            </a:r>
            <a:endParaRPr b="1" i="1" sz="1600" u="none" cap="none" strike="noStrike">
              <a:solidFill>
                <a:schemeClr val="lt1"/>
              </a:solidFill>
              <a:latin typeface="Spectral"/>
              <a:ea typeface="Spectral"/>
              <a:cs typeface="Spectral"/>
              <a:sym typeface="Spectral"/>
            </a:endParaRPr>
          </a:p>
        </p:txBody>
      </p:sp>
      <p:cxnSp>
        <p:nvCxnSpPr>
          <p:cNvPr id="267" name="Google Shape;267;g2c38b995c40_2_0"/>
          <p:cNvCxnSpPr/>
          <p:nvPr/>
        </p:nvCxnSpPr>
        <p:spPr>
          <a:xfrm>
            <a:off x="3603775" y="4277925"/>
            <a:ext cx="4435800" cy="8100"/>
          </a:xfrm>
          <a:prstGeom prst="straightConnector1">
            <a:avLst/>
          </a:prstGeom>
          <a:noFill/>
          <a:ln cap="flat" cmpd="sng" w="9525">
            <a:solidFill>
              <a:srgbClr val="C4A542"/>
            </a:solidFill>
            <a:prstDash val="solid"/>
            <a:round/>
            <a:headEnd len="sm" w="sm" type="none"/>
            <a:tailEnd len="sm" w="sm"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1" name="Shape 271"/>
        <p:cNvGrpSpPr/>
        <p:nvPr/>
      </p:nvGrpSpPr>
      <p:grpSpPr>
        <a:xfrm>
          <a:off x="0" y="0"/>
          <a:ext cx="0" cy="0"/>
          <a:chOff x="0" y="0"/>
          <a:chExt cx="0" cy="0"/>
        </a:xfrm>
      </p:grpSpPr>
      <p:pic>
        <p:nvPicPr>
          <p:cNvPr id="272" name="Google Shape;272;p53"/>
          <p:cNvPicPr preferRelativeResize="0"/>
          <p:nvPr/>
        </p:nvPicPr>
        <p:blipFill rotWithShape="1">
          <a:blip r:embed="rId4">
            <a:alphaModFix/>
          </a:blip>
          <a:srcRect b="0" l="0" r="0" t="0"/>
          <a:stretch/>
        </p:blipFill>
        <p:spPr>
          <a:xfrm>
            <a:off x="0" y="-12"/>
            <a:ext cx="9144000" cy="5143516"/>
          </a:xfrm>
          <a:prstGeom prst="rect">
            <a:avLst/>
          </a:prstGeom>
          <a:noFill/>
          <a:ln>
            <a:noFill/>
          </a:ln>
        </p:spPr>
      </p:pic>
      <p:sp>
        <p:nvSpPr>
          <p:cNvPr id="273" name="Google Shape;273;p53"/>
          <p:cNvSpPr txBox="1"/>
          <p:nvPr/>
        </p:nvSpPr>
        <p:spPr>
          <a:xfrm>
            <a:off x="740650" y="1313213"/>
            <a:ext cx="7481100" cy="830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rgbClr val="FFFFFF"/>
                </a:solidFill>
                <a:latin typeface="Montserrat"/>
                <a:ea typeface="Montserrat"/>
                <a:cs typeface="Montserrat"/>
                <a:sym typeface="Montserrat"/>
              </a:rPr>
              <a:t>Questions and Answers</a:t>
            </a:r>
            <a:endParaRPr b="1" i="0" sz="3000" u="none" cap="none" strike="noStrike">
              <a:solidFill>
                <a:srgbClr val="FFFFFF"/>
              </a:solidFill>
              <a:latin typeface="Montserrat"/>
              <a:ea typeface="Montserrat"/>
              <a:cs typeface="Montserrat"/>
              <a:sym typeface="Montserrat"/>
            </a:endParaRPr>
          </a:p>
        </p:txBody>
      </p:sp>
      <p:sp>
        <p:nvSpPr>
          <p:cNvPr id="274" name="Google Shape;274;p53"/>
          <p:cNvSpPr txBox="1"/>
          <p:nvPr/>
        </p:nvSpPr>
        <p:spPr>
          <a:xfrm>
            <a:off x="1827100" y="2194350"/>
            <a:ext cx="5308200" cy="37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00"/>
              <a:buFont typeface="Arial"/>
              <a:buNone/>
            </a:pPr>
            <a:r>
              <a:rPr b="0" i="0" lang="en-GB" sz="1500" u="none" cap="none" strike="noStrike">
                <a:solidFill>
                  <a:schemeClr val="lt1"/>
                </a:solidFill>
                <a:latin typeface="Montserrat SemiBold"/>
                <a:ea typeface="Montserrat SemiBold"/>
                <a:cs typeface="Montserrat SemiBold"/>
                <a:sym typeface="Montserrat SemiBold"/>
              </a:rPr>
              <a:t>Questions around </a:t>
            </a:r>
            <a:r>
              <a:rPr lang="en-GB" sz="1500">
                <a:solidFill>
                  <a:schemeClr val="lt1"/>
                </a:solidFill>
                <a:latin typeface="Montserrat SemiBold"/>
                <a:ea typeface="Montserrat SemiBold"/>
                <a:cs typeface="Montserrat SemiBold"/>
                <a:sym typeface="Montserrat SemiBold"/>
              </a:rPr>
              <a:t>Sorting And Searching</a:t>
            </a:r>
            <a:endParaRPr b="0" i="0" sz="1500" u="none" cap="none" strike="noStrike">
              <a:solidFill>
                <a:schemeClr val="lt1"/>
              </a:solidFill>
              <a:latin typeface="Montserrat SemiBold"/>
              <a:ea typeface="Montserrat SemiBold"/>
              <a:cs typeface="Montserrat SemiBold"/>
              <a:sym typeface="Montserrat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pic>
        <p:nvPicPr>
          <p:cNvPr id="77" name="Google Shape;77;g2c38b995c40_1_9"/>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78" name="Google Shape;78;g2c38b995c40_1_9"/>
          <p:cNvSpPr txBox="1"/>
          <p:nvPr/>
        </p:nvSpPr>
        <p:spPr>
          <a:xfrm>
            <a:off x="839925" y="518175"/>
            <a:ext cx="7383600" cy="4629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SzPts val="1100"/>
              <a:buFont typeface="Arial"/>
              <a:buNone/>
            </a:pPr>
            <a:r>
              <a:rPr b="1" lang="en-GB" sz="2000">
                <a:solidFill>
                  <a:srgbClr val="3475A6"/>
                </a:solidFill>
                <a:latin typeface="Montserrat"/>
                <a:ea typeface="Montserrat"/>
                <a:cs typeface="Montserrat"/>
                <a:sym typeface="Montserrat"/>
              </a:rPr>
              <a:t>Foundational Sessions Housekeeping </a:t>
            </a:r>
            <a:r>
              <a:rPr lang="en-GB" sz="2000">
                <a:solidFill>
                  <a:srgbClr val="3475A6"/>
                </a:solidFill>
                <a:latin typeface="Montserrat"/>
                <a:ea typeface="Montserrat"/>
                <a:cs typeface="Montserrat"/>
                <a:sym typeface="Montserrat"/>
              </a:rPr>
              <a:t>cont. </a:t>
            </a:r>
            <a:endParaRPr sz="2000">
              <a:solidFill>
                <a:srgbClr val="3475A6"/>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b="1" sz="1800">
              <a:solidFill>
                <a:srgbClr val="3475A6"/>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1800">
              <a:solidFill>
                <a:srgbClr val="3475A6"/>
              </a:solidFill>
              <a:latin typeface="Montserrat"/>
              <a:ea typeface="Montserrat"/>
              <a:cs typeface="Montserrat"/>
              <a:sym typeface="Montserrat"/>
            </a:endParaRPr>
          </a:p>
        </p:txBody>
      </p:sp>
      <p:sp>
        <p:nvSpPr>
          <p:cNvPr id="79" name="Google Shape;79;g2c38b995c40_1_9"/>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80" name="Google Shape;80;g2c38b995c40_1_9"/>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81" name="Google Shape;81;g2c38b995c40_1_9"/>
          <p:cNvSpPr txBox="1"/>
          <p:nvPr/>
        </p:nvSpPr>
        <p:spPr>
          <a:xfrm>
            <a:off x="921218" y="1645530"/>
            <a:ext cx="7650000" cy="2573100"/>
          </a:xfrm>
          <a:prstGeom prst="rect">
            <a:avLst/>
          </a:prstGeom>
          <a:noFill/>
          <a:ln>
            <a:noFill/>
          </a:ln>
        </p:spPr>
        <p:txBody>
          <a:bodyPr anchorCtr="0" anchor="t" bIns="82275" lIns="82275" spcFirstLastPara="1" rIns="82275" wrap="square" tIns="82275">
            <a:noAutofit/>
          </a:bodyPr>
          <a:lstStyle/>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For all </a:t>
            </a:r>
            <a:r>
              <a:rPr b="1" lang="en-GB" sz="1500">
                <a:latin typeface="Montserrat"/>
                <a:ea typeface="Montserrat"/>
                <a:cs typeface="Montserrat"/>
                <a:sym typeface="Montserrat"/>
              </a:rPr>
              <a:t>non-academic questions</a:t>
            </a:r>
            <a:r>
              <a:rPr lang="en-GB" sz="1500">
                <a:latin typeface="Montserrat"/>
                <a:ea typeface="Montserrat"/>
                <a:cs typeface="Montserrat"/>
                <a:sym typeface="Montserrat"/>
              </a:rPr>
              <a:t>, please submit a query: </a:t>
            </a:r>
            <a:r>
              <a:rPr b="1" lang="en-GB" sz="1500" u="sng">
                <a:solidFill>
                  <a:schemeClr val="hlink"/>
                </a:solidFill>
                <a:latin typeface="Montserrat"/>
                <a:ea typeface="Montserrat"/>
                <a:cs typeface="Montserrat"/>
                <a:sym typeface="Montserrat"/>
                <a:hlinkClick r:id="rId4"/>
              </a:rPr>
              <a:t>www.hyperiondev.com/support</a:t>
            </a:r>
            <a:br>
              <a:rPr b="1" lang="en-GB" sz="1500">
                <a:latin typeface="Montserrat"/>
                <a:ea typeface="Montserrat"/>
                <a:cs typeface="Montserrat"/>
                <a:sym typeface="Montserrat"/>
              </a:rPr>
            </a:b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Report a </a:t>
            </a:r>
            <a:r>
              <a:rPr b="1" lang="en-GB" sz="1500">
                <a:latin typeface="Montserrat"/>
                <a:ea typeface="Montserrat"/>
                <a:cs typeface="Montserrat"/>
                <a:sym typeface="Montserrat"/>
              </a:rPr>
              <a:t>safeguarding</a:t>
            </a:r>
            <a:r>
              <a:rPr lang="en-GB" sz="1500">
                <a:latin typeface="Montserrat"/>
                <a:ea typeface="Montserrat"/>
                <a:cs typeface="Montserrat"/>
                <a:sym typeface="Montserrat"/>
              </a:rPr>
              <a:t> incident: </a:t>
            </a:r>
            <a:r>
              <a:rPr b="1" lang="en-GB" sz="1500" u="sng">
                <a:solidFill>
                  <a:schemeClr val="hlink"/>
                </a:solidFill>
                <a:latin typeface="Montserrat"/>
                <a:ea typeface="Montserrat"/>
                <a:cs typeface="Montserrat"/>
                <a:sym typeface="Montserrat"/>
                <a:hlinkClick r:id="rId5"/>
              </a:rPr>
              <a:t>www.hyperiondev.com/safeguardreporting</a:t>
            </a:r>
            <a:br>
              <a:rPr b="1" lang="en-GB" sz="1500">
                <a:latin typeface="Montserrat"/>
                <a:ea typeface="Montserrat"/>
                <a:cs typeface="Montserrat"/>
                <a:sym typeface="Montserrat"/>
              </a:rPr>
            </a:b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We would love your </a:t>
            </a:r>
            <a:r>
              <a:rPr b="1" lang="en-GB" sz="1500">
                <a:latin typeface="Montserrat"/>
                <a:ea typeface="Montserrat"/>
                <a:cs typeface="Montserrat"/>
                <a:sym typeface="Montserrat"/>
              </a:rPr>
              <a:t>feedback</a:t>
            </a:r>
            <a:r>
              <a:rPr lang="en-GB" sz="1500">
                <a:latin typeface="Montserrat"/>
                <a:ea typeface="Montserrat"/>
                <a:cs typeface="Montserrat"/>
                <a:sym typeface="Montserrat"/>
              </a:rPr>
              <a:t> on lectures: </a:t>
            </a:r>
            <a:r>
              <a:rPr b="1" lang="en-GB" sz="1500" u="sng">
                <a:solidFill>
                  <a:schemeClr val="hlink"/>
                </a:solidFill>
                <a:latin typeface="Montserrat"/>
                <a:ea typeface="Montserrat"/>
                <a:cs typeface="Montserrat"/>
                <a:sym typeface="Montserrat"/>
                <a:hlinkClick r:id="rId6"/>
                <a:extLst>
                  <a:ext uri="http://customooxmlschemas.google.com/">
                    <go:slidesCustomData xmlns:go="http://customooxmlschemas.google.com/" textRoundtripDataId="0"/>
                  </a:ext>
                </a:extLst>
              </a:rPr>
              <a:t>Feedback on Lectures</a:t>
            </a:r>
            <a:endParaRPr b="1" i="0" sz="1300" u="none" cap="none" strike="noStrike">
              <a:solidFill>
                <a:schemeClr val="dk1"/>
              </a:solidFill>
              <a:latin typeface="Montserrat"/>
              <a:ea typeface="Montserrat"/>
              <a:cs typeface="Montserrat"/>
              <a:sym typeface="Montserrat"/>
            </a:endParaRPr>
          </a:p>
        </p:txBody>
      </p:sp>
      <p:cxnSp>
        <p:nvCxnSpPr>
          <p:cNvPr id="82" name="Google Shape;82;g2c38b995c40_1_9"/>
          <p:cNvCxnSpPr/>
          <p:nvPr/>
        </p:nvCxnSpPr>
        <p:spPr>
          <a:xfrm flipH="1" rot="10800000">
            <a:off x="682875" y="4757670"/>
            <a:ext cx="7599900" cy="10800"/>
          </a:xfrm>
          <a:prstGeom prst="straightConnector1">
            <a:avLst/>
          </a:prstGeom>
          <a:noFill/>
          <a:ln cap="flat" cmpd="sng" w="9525">
            <a:solidFill>
              <a:srgbClr val="CCCCCC"/>
            </a:solidFill>
            <a:prstDash val="solid"/>
            <a:round/>
            <a:headEnd len="sm" w="sm" type="none"/>
            <a:tailEnd len="sm" w="sm" type="none"/>
          </a:ln>
        </p:spPr>
      </p:cxnSp>
      <p:pic>
        <p:nvPicPr>
          <p:cNvPr id="83" name="Google Shape;83;g2c38b995c40_1_9"/>
          <p:cNvPicPr preferRelativeResize="0"/>
          <p:nvPr/>
        </p:nvPicPr>
        <p:blipFill rotWithShape="1">
          <a:blip r:embed="rId7">
            <a:alphaModFix/>
          </a:blip>
          <a:srcRect b="0" l="0" r="0" t="0"/>
          <a:stretch/>
        </p:blipFill>
        <p:spPr>
          <a:xfrm>
            <a:off x="8150567" y="4850933"/>
            <a:ext cx="890168" cy="17473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g2c38b995c40_1_19"/>
          <p:cNvPicPr preferRelativeResize="0"/>
          <p:nvPr/>
        </p:nvPicPr>
        <p:blipFill rotWithShape="1">
          <a:blip r:embed="rId3">
            <a:alphaModFix/>
          </a:blip>
          <a:srcRect b="-24192" l="-1700" r="1699" t="62820"/>
          <a:stretch/>
        </p:blipFill>
        <p:spPr>
          <a:xfrm>
            <a:off x="-160222" y="-1"/>
            <a:ext cx="9304222" cy="3335613"/>
          </a:xfrm>
          <a:prstGeom prst="rect">
            <a:avLst/>
          </a:prstGeom>
          <a:noFill/>
          <a:ln>
            <a:noFill/>
          </a:ln>
        </p:spPr>
      </p:pic>
      <p:pic>
        <p:nvPicPr>
          <p:cNvPr descr="URL-WHITE.png" id="89" name="Google Shape;89;g2c38b995c40_1_19">
            <a:hlinkClick r:id="rId4"/>
          </p:cNvPr>
          <p:cNvPicPr preferRelativeResize="0"/>
          <p:nvPr/>
        </p:nvPicPr>
        <p:blipFill rotWithShape="1">
          <a:blip r:embed="rId5">
            <a:alphaModFix/>
          </a:blip>
          <a:srcRect b="0" l="0" r="0" t="0"/>
          <a:stretch/>
        </p:blipFill>
        <p:spPr>
          <a:xfrm>
            <a:off x="2206709" y="3119010"/>
            <a:ext cx="1333621" cy="216601"/>
          </a:xfrm>
          <a:prstGeom prst="rect">
            <a:avLst/>
          </a:prstGeom>
          <a:noFill/>
          <a:ln>
            <a:noFill/>
          </a:ln>
        </p:spPr>
      </p:pic>
      <p:sp>
        <p:nvSpPr>
          <p:cNvPr id="90" name="Google Shape;90;g2c38b995c40_1_19"/>
          <p:cNvSpPr txBox="1"/>
          <p:nvPr/>
        </p:nvSpPr>
        <p:spPr>
          <a:xfrm>
            <a:off x="1307688" y="2138450"/>
            <a:ext cx="6528600" cy="2177700"/>
          </a:xfrm>
          <a:prstGeom prst="rect">
            <a:avLst/>
          </a:prstGeom>
          <a:noFill/>
          <a:ln>
            <a:noFill/>
          </a:ln>
        </p:spPr>
        <p:txBody>
          <a:bodyPr anchorCtr="0" anchor="t" bIns="82275" lIns="82275" spcFirstLastPara="1" rIns="82275" wrap="square" tIns="82275">
            <a:noAutofit/>
          </a:bodyPr>
          <a:lstStyle/>
          <a:p>
            <a:pPr indent="0" lvl="0" marL="0" marR="0" rtl="0" algn="ctr">
              <a:lnSpc>
                <a:spcPct val="115000"/>
              </a:lnSpc>
              <a:spcBef>
                <a:spcPts val="0"/>
              </a:spcBef>
              <a:spcAft>
                <a:spcPts val="0"/>
              </a:spcAft>
              <a:buNone/>
            </a:pPr>
            <a:r>
              <a:t/>
            </a:r>
            <a:endParaRPr b="0" i="0" sz="1800" u="none" cap="none" strike="noStrike">
              <a:solidFill>
                <a:srgbClr val="FFFFFF"/>
              </a:solidFill>
              <a:latin typeface="Montserrat Light"/>
              <a:ea typeface="Montserrat Light"/>
              <a:cs typeface="Montserrat Light"/>
              <a:sym typeface="Montserrat Light"/>
            </a:endParaRPr>
          </a:p>
          <a:p>
            <a:pPr indent="0" lvl="0" marL="0" marR="0" rtl="0" algn="ctr">
              <a:lnSpc>
                <a:spcPct val="115000"/>
              </a:lnSpc>
              <a:spcBef>
                <a:spcPts val="0"/>
              </a:spcBef>
              <a:spcAft>
                <a:spcPts val="0"/>
              </a:spcAft>
              <a:buNone/>
            </a:pPr>
            <a:r>
              <a:rPr b="1" lang="en-GB" sz="1800">
                <a:latin typeface="Montserrat"/>
                <a:ea typeface="Montserrat"/>
                <a:cs typeface="Montserrat"/>
                <a:sym typeface="Montserrat"/>
              </a:rPr>
              <a:t>Guided Learning Hours</a:t>
            </a:r>
            <a:endParaRPr b="1" i="0" sz="1800" u="none" cap="none" strike="noStrike">
              <a:solidFill>
                <a:srgbClr val="000000"/>
              </a:solidFill>
              <a:latin typeface="Montserrat"/>
              <a:ea typeface="Montserrat"/>
              <a:cs typeface="Montserrat"/>
              <a:sym typeface="Montserrat"/>
            </a:endParaRPr>
          </a:p>
          <a:p>
            <a:pPr indent="0" lvl="0" marL="0" marR="0" rtl="0" algn="ctr">
              <a:lnSpc>
                <a:spcPct val="115000"/>
              </a:lnSpc>
              <a:spcBef>
                <a:spcPts val="1000"/>
              </a:spcBef>
              <a:spcAft>
                <a:spcPts val="0"/>
              </a:spcAft>
              <a:buNone/>
            </a:pPr>
            <a:r>
              <a:rPr b="1" i="1" lang="en-GB" sz="1300">
                <a:solidFill>
                  <a:srgbClr val="57CEA0"/>
                </a:solidFill>
                <a:latin typeface="Montserrat"/>
                <a:ea typeface="Montserrat"/>
                <a:cs typeface="Montserrat"/>
                <a:sym typeface="Montserrat"/>
              </a:rPr>
              <a:t>By now, ideally you should have 7 GLHs per week accrued. Remember to attend any and all sessions for support, and to ensure you reach 112 GLHs by the close of your Skills Bootcamp.</a:t>
            </a:r>
            <a:endParaRPr b="1" i="1" sz="1300" u="none" cap="none" strike="noStrike">
              <a:solidFill>
                <a:srgbClr val="57CEA0"/>
              </a:solidFill>
              <a:latin typeface="Montserrat"/>
              <a:ea typeface="Montserrat"/>
              <a:cs typeface="Montserrat"/>
              <a:sym typeface="Montserrat"/>
            </a:endParaRPr>
          </a:p>
          <a:p>
            <a:pPr indent="0" lvl="0" marL="0" marR="0" rtl="0" algn="ctr">
              <a:lnSpc>
                <a:spcPct val="115000"/>
              </a:lnSpc>
              <a:spcBef>
                <a:spcPts val="1000"/>
              </a:spcBef>
              <a:spcAft>
                <a:spcPts val="0"/>
              </a:spcAft>
              <a:buNone/>
            </a:pPr>
            <a:r>
              <a:t/>
            </a:r>
            <a:endParaRPr b="1" i="1" sz="1100" u="none" cap="none" strike="noStrike">
              <a:solidFill>
                <a:srgbClr val="57CEA0"/>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Font typeface="Arial"/>
              <a:buNone/>
            </a:pPr>
            <a:r>
              <a:t/>
            </a:r>
            <a:endParaRPr b="1" i="1" sz="1100">
              <a:solidFill>
                <a:srgbClr val="57CEA0"/>
              </a:solidFill>
              <a:latin typeface="Montserrat"/>
              <a:ea typeface="Montserrat"/>
              <a:cs typeface="Montserrat"/>
              <a:sym typeface="Montserrat"/>
            </a:endParaRPr>
          </a:p>
          <a:p>
            <a:pPr indent="0" lvl="0" marL="0" rtl="0" algn="ctr">
              <a:lnSpc>
                <a:spcPct val="115000"/>
              </a:lnSpc>
              <a:spcBef>
                <a:spcPts val="0"/>
              </a:spcBef>
              <a:spcAft>
                <a:spcPts val="0"/>
              </a:spcAft>
              <a:buClr>
                <a:schemeClr val="dk1"/>
              </a:buClr>
              <a:buFont typeface="Arial"/>
              <a:buNone/>
            </a:pPr>
            <a:r>
              <a:t/>
            </a:r>
            <a:endParaRPr b="1" i="1" sz="1100">
              <a:solidFill>
                <a:srgbClr val="57CEA0"/>
              </a:solidFill>
              <a:latin typeface="Montserrat"/>
              <a:ea typeface="Montserrat"/>
              <a:cs typeface="Montserrat"/>
              <a:sym typeface="Montserrat"/>
            </a:endParaRPr>
          </a:p>
          <a:p>
            <a:pPr indent="0" lvl="0" marL="0" marR="0" rtl="0" algn="ctr">
              <a:lnSpc>
                <a:spcPct val="115000"/>
              </a:lnSpc>
              <a:spcBef>
                <a:spcPts val="0"/>
              </a:spcBef>
              <a:spcAft>
                <a:spcPts val="0"/>
              </a:spcAft>
              <a:buNone/>
            </a:pPr>
            <a:r>
              <a:t/>
            </a:r>
            <a:endParaRPr sz="1300"/>
          </a:p>
          <a:p>
            <a:pPr indent="0" lvl="0" marL="0" marR="0" rtl="0" algn="ctr">
              <a:lnSpc>
                <a:spcPct val="115000"/>
              </a:lnSpc>
              <a:spcBef>
                <a:spcPts val="0"/>
              </a:spcBef>
              <a:spcAft>
                <a:spcPts val="0"/>
              </a:spcAft>
              <a:buNone/>
            </a:pPr>
            <a:r>
              <a:t/>
            </a:r>
            <a:endParaRPr b="1" i="0" sz="1600" u="none" cap="none" strike="noStrike">
              <a:solidFill>
                <a:srgbClr val="000000"/>
              </a:solidFill>
              <a:latin typeface="Montserrat"/>
              <a:ea typeface="Montserrat"/>
              <a:cs typeface="Montserrat"/>
              <a:sym typeface="Montserrat"/>
            </a:endParaRPr>
          </a:p>
          <a:p>
            <a:pPr indent="0" lvl="0" marL="0" marR="0" rtl="0" algn="ctr">
              <a:lnSpc>
                <a:spcPct val="115000"/>
              </a:lnSpc>
              <a:spcBef>
                <a:spcPts val="0"/>
              </a:spcBef>
              <a:spcAft>
                <a:spcPts val="0"/>
              </a:spcAft>
              <a:buNone/>
            </a:pPr>
            <a:r>
              <a:t/>
            </a:r>
            <a:endParaRPr b="1" i="0" sz="1600" u="none" cap="none" strike="noStrike">
              <a:solidFill>
                <a:srgbClr val="000000"/>
              </a:solidFill>
              <a:latin typeface="Montserrat"/>
              <a:ea typeface="Montserrat"/>
              <a:cs typeface="Montserrat"/>
              <a:sym typeface="Montserrat"/>
            </a:endParaRPr>
          </a:p>
        </p:txBody>
      </p:sp>
      <p:sp>
        <p:nvSpPr>
          <p:cNvPr id="91" name="Google Shape;91;g2c38b995c40_1_19"/>
          <p:cNvSpPr txBox="1"/>
          <p:nvPr/>
        </p:nvSpPr>
        <p:spPr>
          <a:xfrm>
            <a:off x="509560" y="738275"/>
            <a:ext cx="8124900" cy="546000"/>
          </a:xfrm>
          <a:prstGeom prst="rect">
            <a:avLst/>
          </a:prstGeom>
          <a:noFill/>
          <a:ln>
            <a:noFill/>
          </a:ln>
        </p:spPr>
        <p:txBody>
          <a:bodyPr anchorCtr="0" anchor="t" bIns="82275" lIns="82275" spcFirstLastPara="1" rIns="82275" wrap="square" tIns="82275">
            <a:noAutofit/>
          </a:bodyPr>
          <a:lstStyle/>
          <a:p>
            <a:pPr indent="0" lvl="0" marL="0" marR="0" rtl="0" algn="ctr">
              <a:lnSpc>
                <a:spcPct val="200000"/>
              </a:lnSpc>
              <a:spcBef>
                <a:spcPts val="0"/>
              </a:spcBef>
              <a:spcAft>
                <a:spcPts val="0"/>
              </a:spcAft>
              <a:buNone/>
            </a:pPr>
            <a:r>
              <a:rPr b="1" lang="en-GB" sz="4100">
                <a:solidFill>
                  <a:srgbClr val="FFFFFF"/>
                </a:solidFill>
                <a:latin typeface="Montserrat"/>
                <a:ea typeface="Montserrat"/>
                <a:cs typeface="Montserrat"/>
                <a:sym typeface="Montserrat"/>
              </a:rPr>
              <a:t>Reminders!</a:t>
            </a:r>
            <a:endParaRPr b="1" i="0" sz="2200" u="none" cap="none" strike="noStrike">
              <a:solidFill>
                <a:srgbClr val="FFFFFF"/>
              </a:solidFill>
              <a:latin typeface="Montserrat"/>
              <a:ea typeface="Montserrat"/>
              <a:cs typeface="Montserrat"/>
              <a:sym typeface="Montserrat"/>
            </a:endParaRPr>
          </a:p>
        </p:txBody>
      </p:sp>
      <p:sp>
        <p:nvSpPr>
          <p:cNvPr id="92" name="Google Shape;92;g2c38b995c40_1_19"/>
          <p:cNvSpPr txBox="1"/>
          <p:nvPr/>
        </p:nvSpPr>
        <p:spPr>
          <a:xfrm rot="-5400000">
            <a:off x="8978656" y="4257160"/>
            <a:ext cx="1259100" cy="3135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0" i="0" lang="en-GB" sz="900" u="none" cap="none" strike="noStrike">
                <a:solidFill>
                  <a:srgbClr val="D9D9D9"/>
                </a:solidFill>
                <a:latin typeface="Montserrat Light"/>
                <a:ea typeface="Montserrat Light"/>
                <a:cs typeface="Montserrat Light"/>
                <a:sym typeface="Montserrat Light"/>
              </a:rPr>
              <a:t>CONFIDENTIAL</a:t>
            </a:r>
            <a:endParaRPr b="0" i="0" sz="900" u="none" cap="none" strike="noStrike">
              <a:solidFill>
                <a:srgbClr val="D9D9D9"/>
              </a:solidFill>
              <a:latin typeface="Montserrat Light"/>
              <a:ea typeface="Montserrat Light"/>
              <a:cs typeface="Montserrat Light"/>
              <a:sym typeface="Montserrat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g2c38b995c40_1_27"/>
          <p:cNvPicPr preferRelativeResize="0"/>
          <p:nvPr/>
        </p:nvPicPr>
        <p:blipFill rotWithShape="1">
          <a:blip r:embed="rId3">
            <a:alphaModFix/>
          </a:blip>
          <a:srcRect b="21763" l="-1700" r="1699" t="62820"/>
          <a:stretch/>
        </p:blipFill>
        <p:spPr>
          <a:xfrm>
            <a:off x="-160225" y="-1"/>
            <a:ext cx="9304226" cy="837850"/>
          </a:xfrm>
          <a:prstGeom prst="rect">
            <a:avLst/>
          </a:prstGeom>
          <a:noFill/>
          <a:ln>
            <a:noFill/>
          </a:ln>
        </p:spPr>
      </p:pic>
      <p:pic>
        <p:nvPicPr>
          <p:cNvPr descr="URL-WHITE.png" id="98" name="Google Shape;98;g2c38b995c40_1_27">
            <a:hlinkClick r:id="rId4"/>
          </p:cNvPr>
          <p:cNvPicPr preferRelativeResize="0"/>
          <p:nvPr/>
        </p:nvPicPr>
        <p:blipFill rotWithShape="1">
          <a:blip r:embed="rId5">
            <a:alphaModFix/>
          </a:blip>
          <a:srcRect b="0" l="0" r="0" t="0"/>
          <a:stretch/>
        </p:blipFill>
        <p:spPr>
          <a:xfrm>
            <a:off x="2206709" y="3119010"/>
            <a:ext cx="1333621" cy="216601"/>
          </a:xfrm>
          <a:prstGeom prst="rect">
            <a:avLst/>
          </a:prstGeom>
          <a:noFill/>
          <a:ln>
            <a:noFill/>
          </a:ln>
        </p:spPr>
      </p:pic>
      <p:sp>
        <p:nvSpPr>
          <p:cNvPr id="99" name="Google Shape;99;g2c38b995c40_1_27"/>
          <p:cNvSpPr txBox="1"/>
          <p:nvPr/>
        </p:nvSpPr>
        <p:spPr>
          <a:xfrm>
            <a:off x="390410" y="89150"/>
            <a:ext cx="8124900" cy="546000"/>
          </a:xfrm>
          <a:prstGeom prst="rect">
            <a:avLst/>
          </a:prstGeom>
          <a:noFill/>
          <a:ln>
            <a:noFill/>
          </a:ln>
        </p:spPr>
        <p:txBody>
          <a:bodyPr anchorCtr="0" anchor="t" bIns="82275" lIns="82275" spcFirstLastPara="1" rIns="82275" wrap="square" tIns="82275">
            <a:noAutofit/>
          </a:bodyPr>
          <a:lstStyle/>
          <a:p>
            <a:pPr indent="0" lvl="0" marL="0" marR="0" rtl="0" algn="ctr">
              <a:lnSpc>
                <a:spcPct val="200000"/>
              </a:lnSpc>
              <a:spcBef>
                <a:spcPts val="0"/>
              </a:spcBef>
              <a:spcAft>
                <a:spcPts val="0"/>
              </a:spcAft>
              <a:buNone/>
            </a:pPr>
            <a:r>
              <a:rPr b="1" lang="en-GB" sz="3500">
                <a:solidFill>
                  <a:srgbClr val="FFFFFF"/>
                </a:solidFill>
                <a:latin typeface="Montserrat"/>
                <a:ea typeface="Montserrat"/>
                <a:cs typeface="Montserrat"/>
                <a:sym typeface="Montserrat"/>
              </a:rPr>
              <a:t>Progression Criteria</a:t>
            </a:r>
            <a:endParaRPr b="1" i="0" sz="1600" u="none" cap="none" strike="noStrike">
              <a:solidFill>
                <a:srgbClr val="FFFFFF"/>
              </a:solidFill>
              <a:latin typeface="Montserrat"/>
              <a:ea typeface="Montserrat"/>
              <a:cs typeface="Montserrat"/>
              <a:sym typeface="Montserrat"/>
            </a:endParaRPr>
          </a:p>
        </p:txBody>
      </p:sp>
      <p:sp>
        <p:nvSpPr>
          <p:cNvPr id="100" name="Google Shape;100;g2c38b995c40_1_27"/>
          <p:cNvSpPr txBox="1"/>
          <p:nvPr/>
        </p:nvSpPr>
        <p:spPr>
          <a:xfrm rot="-5400000">
            <a:off x="8978656" y="4257160"/>
            <a:ext cx="1259100" cy="3135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0" i="0" lang="en-GB" sz="900" u="none" cap="none" strike="noStrike">
                <a:solidFill>
                  <a:srgbClr val="D9D9D9"/>
                </a:solidFill>
                <a:latin typeface="Montserrat Light"/>
                <a:ea typeface="Montserrat Light"/>
                <a:cs typeface="Montserrat Light"/>
                <a:sym typeface="Montserrat Light"/>
              </a:rPr>
              <a:t>CONFIDENTIAL</a:t>
            </a:r>
            <a:endParaRPr b="0" i="0" sz="900" u="none" cap="none" strike="noStrike">
              <a:solidFill>
                <a:srgbClr val="D9D9D9"/>
              </a:solidFill>
              <a:latin typeface="Montserrat Light"/>
              <a:ea typeface="Montserrat Light"/>
              <a:cs typeface="Montserrat Light"/>
              <a:sym typeface="Montserrat Light"/>
            </a:endParaRPr>
          </a:p>
        </p:txBody>
      </p:sp>
      <p:sp>
        <p:nvSpPr>
          <p:cNvPr id="101" name="Google Shape;101;g2c38b995c40_1_27"/>
          <p:cNvSpPr txBox="1"/>
          <p:nvPr/>
        </p:nvSpPr>
        <p:spPr>
          <a:xfrm>
            <a:off x="180800" y="918775"/>
            <a:ext cx="8826600" cy="412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1: Initial Requirements</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Complete 15 hours of Guided Learning Hours and the first four tasks within two weeks.</a:t>
            </a:r>
            <a:endParaRPr sz="1300">
              <a:solidFill>
                <a:schemeClr val="dk1"/>
              </a:solidFill>
              <a:latin typeface="Montserrat"/>
              <a:ea typeface="Montserrat"/>
              <a:cs typeface="Montserrat"/>
              <a:sym typeface="Montserrat"/>
            </a:endParaRPr>
          </a:p>
          <a:p>
            <a:pPr indent="0" lvl="0" marL="0" rtl="0" algn="l">
              <a:lnSpc>
                <a:spcPct val="115000"/>
              </a:lnSpc>
              <a:spcBef>
                <a:spcPts val="150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2: Mid-Course Progress</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Software Engineering: Finish 14 tasks by week 8.</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Data Science: Finish 13 tasks by week 8.</a:t>
            </a:r>
            <a:endParaRPr sz="1300">
              <a:solidFill>
                <a:schemeClr val="dk1"/>
              </a:solidFill>
              <a:latin typeface="Montserrat"/>
              <a:ea typeface="Montserrat"/>
              <a:cs typeface="Montserrat"/>
              <a:sym typeface="Montserrat"/>
            </a:endParaRPr>
          </a:p>
          <a:p>
            <a:pPr indent="0" lvl="0" marL="0" rtl="0" algn="l">
              <a:lnSpc>
                <a:spcPct val="115000"/>
              </a:lnSpc>
              <a:spcBef>
                <a:spcPts val="150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3: Post-Course Progress</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Complete all mandatory tasks by 24th March 2024.</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Record an Invitation to Interview within 4 weeks of course completion, or by 30th March 2024.</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Achieve 112 GLH by 24th March 2024.</a:t>
            </a:r>
            <a:endParaRPr sz="1300">
              <a:solidFill>
                <a:schemeClr val="dk1"/>
              </a:solidFill>
              <a:latin typeface="Montserrat"/>
              <a:ea typeface="Montserrat"/>
              <a:cs typeface="Montserrat"/>
              <a:sym typeface="Montserrat"/>
            </a:endParaRPr>
          </a:p>
          <a:p>
            <a:pPr indent="0" lvl="0" marL="0" rtl="0" algn="l">
              <a:lnSpc>
                <a:spcPct val="115000"/>
              </a:lnSpc>
              <a:spcBef>
                <a:spcPts val="150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4: Employability</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Record a Final Job Outcome within 12 weeks of graduation, or by 23rd September 2024.</a:t>
            </a:r>
            <a:endParaRPr sz="1300">
              <a:solidFill>
                <a:schemeClr val="dk1"/>
              </a:solidFill>
              <a:latin typeface="Montserrat"/>
              <a:ea typeface="Montserrat"/>
              <a:cs typeface="Montserrat"/>
              <a:sym typeface="Montserrat"/>
            </a:endParaRPr>
          </a:p>
          <a:p>
            <a:pPr indent="0" lvl="0" marL="0" marR="0" rtl="0" algn="ctr">
              <a:lnSpc>
                <a:spcPct val="115000"/>
              </a:lnSpc>
              <a:spcBef>
                <a:spcPts val="1500"/>
              </a:spcBef>
              <a:spcAft>
                <a:spcPts val="0"/>
              </a:spcAft>
              <a:buNone/>
            </a:pPr>
            <a:r>
              <a:t/>
            </a:r>
            <a:endParaRPr>
              <a:solidFill>
                <a:srgbClr val="103452"/>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pic>
        <p:nvPicPr>
          <p:cNvPr id="106" name="Google Shape;106;p14"/>
          <p:cNvPicPr preferRelativeResize="0"/>
          <p:nvPr/>
        </p:nvPicPr>
        <p:blipFill rotWithShape="1">
          <a:blip r:embed="rId4">
            <a:alphaModFix/>
          </a:blip>
          <a:srcRect b="0" l="0" r="0" t="30099"/>
          <a:stretch/>
        </p:blipFill>
        <p:spPr>
          <a:xfrm>
            <a:off x="7154825" y="4576575"/>
            <a:ext cx="1885052" cy="456075"/>
          </a:xfrm>
          <a:prstGeom prst="rect">
            <a:avLst/>
          </a:prstGeom>
          <a:noFill/>
          <a:ln>
            <a:noFill/>
          </a:ln>
        </p:spPr>
      </p:pic>
      <p:grpSp>
        <p:nvGrpSpPr>
          <p:cNvPr id="107" name="Google Shape;107;p14"/>
          <p:cNvGrpSpPr/>
          <p:nvPr/>
        </p:nvGrpSpPr>
        <p:grpSpPr>
          <a:xfrm>
            <a:off x="267450" y="651275"/>
            <a:ext cx="4881725" cy="3069300"/>
            <a:chOff x="165575" y="651275"/>
            <a:chExt cx="4881725" cy="3069300"/>
          </a:xfrm>
        </p:grpSpPr>
        <p:sp>
          <p:nvSpPr>
            <p:cNvPr id="108" name="Google Shape;108;p14"/>
            <p:cNvSpPr/>
            <p:nvPr/>
          </p:nvSpPr>
          <p:spPr>
            <a:xfrm>
              <a:off x="165575" y="651275"/>
              <a:ext cx="4796400" cy="3069300"/>
            </a:xfrm>
            <a:prstGeom prst="rect">
              <a:avLst/>
            </a:prstGeom>
            <a:solidFill>
              <a:srgbClr val="01313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4"/>
            <p:cNvSpPr txBox="1"/>
            <p:nvPr/>
          </p:nvSpPr>
          <p:spPr>
            <a:xfrm>
              <a:off x="250900" y="765900"/>
              <a:ext cx="47964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200"/>
                <a:buFont typeface="Arial"/>
                <a:buNone/>
              </a:pPr>
              <a:r>
                <a:rPr b="1" i="0" lang="en-GB" sz="3200" u="none" cap="none" strike="noStrike">
                  <a:solidFill>
                    <a:schemeClr val="lt1"/>
                  </a:solidFill>
                  <a:latin typeface="Montserrat"/>
                  <a:ea typeface="Montserrat"/>
                  <a:cs typeface="Montserrat"/>
                  <a:sym typeface="Montserrat"/>
                </a:rPr>
                <a:t>Graphs Topics</a:t>
              </a:r>
              <a:endParaRPr b="0" i="0" sz="1700" u="none" cap="none" strike="noStrike">
                <a:solidFill>
                  <a:schemeClr val="lt1"/>
                </a:solidFill>
                <a:latin typeface="Arial"/>
                <a:ea typeface="Arial"/>
                <a:cs typeface="Arial"/>
                <a:sym typeface="Arial"/>
              </a:endParaRPr>
            </a:p>
          </p:txBody>
        </p:sp>
        <p:sp>
          <p:nvSpPr>
            <p:cNvPr id="110" name="Google Shape;110;p14"/>
            <p:cNvSpPr txBox="1"/>
            <p:nvPr/>
          </p:nvSpPr>
          <p:spPr>
            <a:xfrm>
              <a:off x="420550" y="1568200"/>
              <a:ext cx="4457100" cy="12723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00000"/>
                </a:lnSpc>
                <a:spcBef>
                  <a:spcPts val="0"/>
                </a:spcBef>
                <a:spcAft>
                  <a:spcPts val="0"/>
                </a:spcAft>
                <a:buClr>
                  <a:schemeClr val="lt1"/>
                </a:buClr>
                <a:buSzPts val="1800"/>
                <a:buFont typeface="Montserrat"/>
                <a:buAutoNum type="arabicPeriod"/>
              </a:pPr>
              <a:r>
                <a:rPr b="1" i="0" lang="en-GB" sz="1800" u="none" cap="none" strike="noStrike">
                  <a:solidFill>
                    <a:schemeClr val="lt1"/>
                  </a:solidFill>
                  <a:latin typeface="Montserrat"/>
                  <a:ea typeface="Montserrat"/>
                  <a:cs typeface="Montserrat"/>
                  <a:sym typeface="Montserrat"/>
                </a:rPr>
                <a:t>Definitions</a:t>
              </a:r>
              <a:endParaRPr b="1" i="0" sz="1800" u="none" cap="none" strike="noStrike">
                <a:solidFill>
                  <a:schemeClr val="lt1"/>
                </a:solidFill>
                <a:latin typeface="Montserrat"/>
                <a:ea typeface="Montserrat"/>
                <a:cs typeface="Montserrat"/>
                <a:sym typeface="Montserrat"/>
              </a:endParaRPr>
            </a:p>
            <a:p>
              <a:pPr indent="-342900" lvl="0" marL="457200" marR="0" rtl="0" algn="l">
                <a:lnSpc>
                  <a:spcPct val="100000"/>
                </a:lnSpc>
                <a:spcBef>
                  <a:spcPts val="1000"/>
                </a:spcBef>
                <a:spcAft>
                  <a:spcPts val="0"/>
                </a:spcAft>
                <a:buClr>
                  <a:schemeClr val="lt1"/>
                </a:buClr>
                <a:buSzPts val="1800"/>
                <a:buFont typeface="Montserrat"/>
                <a:buAutoNum type="arabicPeriod"/>
              </a:pPr>
              <a:r>
                <a:rPr b="1" i="0" lang="en-GB" sz="1800" u="none" cap="none" strike="noStrike">
                  <a:solidFill>
                    <a:schemeClr val="lt1"/>
                  </a:solidFill>
                  <a:latin typeface="Montserrat"/>
                  <a:ea typeface="Montserrat"/>
                  <a:cs typeface="Montserrat"/>
                  <a:sym typeface="Montserrat"/>
                </a:rPr>
                <a:t>Sorting</a:t>
              </a:r>
              <a:endParaRPr b="1" i="0" sz="1800" u="none" cap="none" strike="noStrike">
                <a:solidFill>
                  <a:schemeClr val="lt1"/>
                </a:solidFill>
                <a:latin typeface="Montserrat"/>
                <a:ea typeface="Montserrat"/>
                <a:cs typeface="Montserrat"/>
                <a:sym typeface="Montserrat"/>
              </a:endParaRPr>
            </a:p>
            <a:p>
              <a:pPr indent="-342900" lvl="0" marL="457200" marR="0" rtl="0" algn="l">
                <a:lnSpc>
                  <a:spcPct val="100000"/>
                </a:lnSpc>
                <a:spcBef>
                  <a:spcPts val="1000"/>
                </a:spcBef>
                <a:spcAft>
                  <a:spcPts val="0"/>
                </a:spcAft>
                <a:buClr>
                  <a:schemeClr val="lt1"/>
                </a:buClr>
                <a:buSzPts val="1800"/>
                <a:buFont typeface="Montserrat"/>
                <a:buAutoNum type="arabicPeriod"/>
              </a:pPr>
              <a:r>
                <a:rPr b="1" i="0" lang="en-GB" sz="1800" u="none" cap="none" strike="noStrike">
                  <a:solidFill>
                    <a:schemeClr val="lt1"/>
                  </a:solidFill>
                  <a:latin typeface="Montserrat"/>
                  <a:ea typeface="Montserrat"/>
                  <a:cs typeface="Montserrat"/>
                  <a:sym typeface="Montserrat"/>
                </a:rPr>
                <a:t>Searching</a:t>
              </a:r>
              <a:endParaRPr b="1" i="0" sz="1800" u="none" cap="none" strike="noStrike">
                <a:solidFill>
                  <a:schemeClr val="lt1"/>
                </a:solidFill>
                <a:latin typeface="Montserrat"/>
                <a:ea typeface="Montserrat"/>
                <a:cs typeface="Montserrat"/>
                <a:sym typeface="Montserrat"/>
              </a:endParaRPr>
            </a:p>
          </p:txBody>
        </p:sp>
      </p:grpSp>
      <p:pic>
        <p:nvPicPr>
          <p:cNvPr id="111" name="Google Shape;111;p14"/>
          <p:cNvPicPr preferRelativeResize="0"/>
          <p:nvPr/>
        </p:nvPicPr>
        <p:blipFill rotWithShape="1">
          <a:blip r:embed="rId5">
            <a:alphaModFix/>
          </a:blip>
          <a:srcRect b="0" l="0" r="0" t="0"/>
          <a:stretch/>
        </p:blipFill>
        <p:spPr>
          <a:xfrm rot="596976">
            <a:off x="7563604" y="1853291"/>
            <a:ext cx="748664" cy="60697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grpSp>
        <p:nvGrpSpPr>
          <p:cNvPr id="116" name="Google Shape;116;p15"/>
          <p:cNvGrpSpPr/>
          <p:nvPr/>
        </p:nvGrpSpPr>
        <p:grpSpPr>
          <a:xfrm>
            <a:off x="0" y="0"/>
            <a:ext cx="9144000" cy="5143500"/>
            <a:chOff x="0" y="0"/>
            <a:chExt cx="9144000" cy="5143500"/>
          </a:xfrm>
        </p:grpSpPr>
        <p:pic>
          <p:nvPicPr>
            <p:cNvPr id="117" name="Google Shape;117;p15"/>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18" name="Google Shape;118;p15"/>
            <p:cNvSpPr/>
            <p:nvPr/>
          </p:nvSpPr>
          <p:spPr>
            <a:xfrm>
              <a:off x="7202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 name="Google Shape;119;p15"/>
          <p:cNvSpPr txBox="1"/>
          <p:nvPr/>
        </p:nvSpPr>
        <p:spPr>
          <a:xfrm>
            <a:off x="727175" y="555875"/>
            <a:ext cx="78453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rgbClr val="103452"/>
                </a:solidFill>
                <a:latin typeface="Montserrat"/>
                <a:ea typeface="Montserrat"/>
                <a:cs typeface="Montserrat"/>
                <a:sym typeface="Montserrat"/>
              </a:rPr>
              <a:t>Definitions</a:t>
            </a:r>
            <a:endParaRPr b="0" i="0" sz="3000" u="none" cap="none" strike="noStrike">
              <a:solidFill>
                <a:srgbClr val="103452"/>
              </a:solidFill>
              <a:latin typeface="Montserrat"/>
              <a:ea typeface="Montserrat"/>
              <a:cs typeface="Montserrat"/>
              <a:sym typeface="Montserrat"/>
            </a:endParaRPr>
          </a:p>
        </p:txBody>
      </p:sp>
      <p:pic>
        <p:nvPicPr>
          <p:cNvPr id="120" name="Google Shape;120;p15"/>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21" name="Google Shape;121;p15"/>
          <p:cNvSpPr txBox="1"/>
          <p:nvPr/>
        </p:nvSpPr>
        <p:spPr>
          <a:xfrm>
            <a:off x="967775" y="1202375"/>
            <a:ext cx="7364100" cy="29880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15000"/>
              </a:lnSpc>
              <a:spcBef>
                <a:spcPts val="1000"/>
              </a:spcBef>
              <a:spcAft>
                <a:spcPts val="0"/>
              </a:spcAft>
              <a:buClr>
                <a:schemeClr val="dk1"/>
              </a:buClr>
              <a:buSzPts val="1600"/>
              <a:buFont typeface="Montserrat"/>
              <a:buChar char="➢"/>
            </a:pPr>
            <a:r>
              <a:rPr b="1" i="0" lang="en-GB" sz="1600" u="none" cap="none" strike="noStrike">
                <a:solidFill>
                  <a:schemeClr val="dk1"/>
                </a:solidFill>
                <a:latin typeface="Montserrat"/>
                <a:ea typeface="Montserrat"/>
                <a:cs typeface="Montserrat"/>
                <a:sym typeface="Montserrat"/>
              </a:rPr>
              <a:t>Searching Algorithms</a:t>
            </a:r>
            <a:r>
              <a:rPr b="0" i="0" lang="en-GB" sz="1600" u="none" cap="none" strike="noStrike">
                <a:solidFill>
                  <a:schemeClr val="dk1"/>
                </a:solidFill>
                <a:latin typeface="Montserrat"/>
                <a:ea typeface="Montserrat"/>
                <a:cs typeface="Montserrat"/>
                <a:sym typeface="Montserrat"/>
              </a:rPr>
              <a:t> are essential tools used to locate specific items within a collection of data. These algorithms are designed to efficiently navigate through data structures to find the desired information, making them fundamental in various applications such as databases, web search engines, and more. </a:t>
            </a:r>
            <a:r>
              <a:rPr b="0" i="0" lang="en-GB" sz="1600" u="sng" cap="none" strike="noStrike">
                <a:solidFill>
                  <a:schemeClr val="hlink"/>
                </a:solidFill>
                <a:latin typeface="Montserrat"/>
                <a:ea typeface="Montserrat"/>
                <a:cs typeface="Montserrat"/>
                <a:sym typeface="Montserrat"/>
                <a:hlinkClick r:id="rId5"/>
              </a:rPr>
              <a:t>Source</a:t>
            </a:r>
            <a:endParaRPr b="0" i="0" sz="1600" u="none" cap="none" strike="noStrike">
              <a:solidFill>
                <a:schemeClr val="dk1"/>
              </a:solidFill>
              <a:latin typeface="Montserrat"/>
              <a:ea typeface="Montserrat"/>
              <a:cs typeface="Montserrat"/>
              <a:sym typeface="Montserrat"/>
            </a:endParaRPr>
          </a:p>
          <a:p>
            <a:pPr indent="-330200" lvl="0" marL="457200" marR="0" rtl="0" algn="l">
              <a:lnSpc>
                <a:spcPct val="115000"/>
              </a:lnSpc>
              <a:spcBef>
                <a:spcPts val="1000"/>
              </a:spcBef>
              <a:spcAft>
                <a:spcPts val="1000"/>
              </a:spcAft>
              <a:buClr>
                <a:schemeClr val="dk1"/>
              </a:buClr>
              <a:buSzPts val="1600"/>
              <a:buFont typeface="Montserrat"/>
              <a:buChar char="➢"/>
            </a:pPr>
            <a:r>
              <a:rPr b="1" i="0" lang="en-GB" sz="1600" u="none" cap="none" strike="noStrike">
                <a:solidFill>
                  <a:schemeClr val="dk1"/>
                </a:solidFill>
                <a:latin typeface="Montserrat"/>
                <a:ea typeface="Montserrat"/>
                <a:cs typeface="Montserrat"/>
                <a:sym typeface="Montserrat"/>
              </a:rPr>
              <a:t>Sorting Algorithms</a:t>
            </a:r>
            <a:r>
              <a:rPr b="0" i="0" lang="en-GB" sz="1600" u="none" cap="none" strike="noStrike">
                <a:solidFill>
                  <a:schemeClr val="dk1"/>
                </a:solidFill>
                <a:latin typeface="Montserrat"/>
                <a:ea typeface="Montserrat"/>
                <a:cs typeface="Montserrat"/>
                <a:sym typeface="Montserrat"/>
              </a:rPr>
              <a:t> are used to rearrange a given array or list of elements according to a comparison operator on the elements. The comparison operator is used to decide the new order of elements in the respective data structure. </a:t>
            </a:r>
            <a:r>
              <a:rPr b="0" i="0" lang="en-GB" sz="1600" u="sng" cap="none" strike="noStrike">
                <a:solidFill>
                  <a:schemeClr val="hlink"/>
                </a:solidFill>
                <a:latin typeface="Montserrat"/>
                <a:ea typeface="Montserrat"/>
                <a:cs typeface="Montserrat"/>
                <a:sym typeface="Montserrat"/>
                <a:hlinkClick r:id="rId6"/>
              </a:rPr>
              <a:t>Source</a:t>
            </a:r>
            <a:endParaRPr b="0" i="0" sz="16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1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27" name="Google Shape;127;p16"/>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Bubble Sort</a:t>
            </a:r>
            <a:endParaRPr b="0" i="0" sz="1000" u="none" cap="none" strike="noStrike">
              <a:solidFill>
                <a:srgbClr val="103452"/>
              </a:solidFill>
              <a:latin typeface="Montserrat"/>
              <a:ea typeface="Montserrat"/>
              <a:cs typeface="Montserrat"/>
              <a:sym typeface="Montserrat"/>
            </a:endParaRPr>
          </a:p>
        </p:txBody>
      </p:sp>
      <p:pic>
        <p:nvPicPr>
          <p:cNvPr id="128" name="Google Shape;128;p16"/>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29" name="Google Shape;129;p16"/>
          <p:cNvSpPr txBox="1"/>
          <p:nvPr/>
        </p:nvSpPr>
        <p:spPr>
          <a:xfrm>
            <a:off x="1363900" y="2266125"/>
            <a:ext cx="6840900" cy="2070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GB" sz="1600" u="sng" cap="none" strike="noStrike">
                <a:solidFill>
                  <a:srgbClr val="103452"/>
                </a:solidFill>
                <a:latin typeface="Montserrat"/>
                <a:ea typeface="Montserrat"/>
                <a:cs typeface="Montserrat"/>
                <a:sym typeface="Montserrat"/>
              </a:rPr>
              <a:t>Steps</a:t>
            </a:r>
            <a:r>
              <a:rPr b="0" i="0" lang="en-GB" sz="1600" u="none" cap="none" strike="noStrike">
                <a:solidFill>
                  <a:srgbClr val="103452"/>
                </a:solidFill>
                <a:latin typeface="Montserrat"/>
                <a:ea typeface="Montserrat"/>
                <a:cs typeface="Montserrat"/>
                <a:sym typeface="Montserrat"/>
              </a:rPr>
              <a:t>: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Traverse from left and compare adjacent elements and the higher one is placed at right side.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In this way, the largest element is moved to the rightmost end at first. </a:t>
            </a:r>
            <a:endParaRPr b="1" i="0" sz="1500" u="none" cap="none" strike="noStrike">
              <a:solidFill>
                <a:srgbClr val="10345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103452"/>
              </a:buClr>
              <a:buSzPts val="1500"/>
              <a:buFont typeface="Montserrat"/>
              <a:buChar char="●"/>
            </a:pPr>
            <a:r>
              <a:rPr b="1" i="0" lang="en-GB" sz="1500" u="none" cap="none" strike="noStrike">
                <a:solidFill>
                  <a:srgbClr val="103452"/>
                </a:solidFill>
                <a:latin typeface="Montserrat"/>
                <a:ea typeface="Montserrat"/>
                <a:cs typeface="Montserrat"/>
                <a:sym typeface="Montserrat"/>
              </a:rPr>
              <a:t>This process is then continued to find the second largest and place it and so on until the data is sorted.</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0"/>
              </a:spcAft>
              <a:buClr>
                <a:srgbClr val="000000"/>
              </a:buClr>
              <a:buSzPts val="1500"/>
              <a:buFont typeface="Arial"/>
              <a:buNone/>
            </a:pPr>
            <a:r>
              <a:t/>
            </a:r>
            <a:endParaRPr b="1" i="0" sz="1500" u="none" cap="none" strike="noStrike">
              <a:solidFill>
                <a:srgbClr val="103452"/>
              </a:solidFill>
              <a:latin typeface="Montserrat"/>
              <a:ea typeface="Montserrat"/>
              <a:cs typeface="Montserrat"/>
              <a:sym typeface="Montserrat"/>
            </a:endParaRPr>
          </a:p>
          <a:p>
            <a:pPr indent="0" lvl="0" marL="457200" marR="0" rtl="0" algn="l">
              <a:lnSpc>
                <a:spcPct val="115000"/>
              </a:lnSpc>
              <a:spcBef>
                <a:spcPts val="0"/>
              </a:spcBef>
              <a:spcAft>
                <a:spcPts val="1000"/>
              </a:spcAft>
              <a:buClr>
                <a:srgbClr val="000000"/>
              </a:buClr>
              <a:buSzPts val="1500"/>
              <a:buFont typeface="Arial"/>
              <a:buNone/>
            </a:pPr>
            <a:r>
              <a:t/>
            </a:r>
            <a:endParaRPr b="0" i="0" sz="1500" u="none" cap="none" strike="noStrike">
              <a:solidFill>
                <a:srgbClr val="103452"/>
              </a:solidFill>
              <a:latin typeface="Montserrat"/>
              <a:ea typeface="Montserrat"/>
              <a:cs typeface="Montserrat"/>
              <a:sym typeface="Montserrat"/>
            </a:endParaRPr>
          </a:p>
        </p:txBody>
      </p:sp>
      <p:sp>
        <p:nvSpPr>
          <p:cNvPr id="130" name="Google Shape;130;p16"/>
          <p:cNvSpPr txBox="1"/>
          <p:nvPr/>
        </p:nvSpPr>
        <p:spPr>
          <a:xfrm>
            <a:off x="1363900" y="1171725"/>
            <a:ext cx="6690300" cy="1094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GB" sz="1600" u="none" cap="none" strike="noStrike">
                <a:solidFill>
                  <a:srgbClr val="103452"/>
                </a:solidFill>
                <a:latin typeface="Montserrat"/>
                <a:ea typeface="Montserrat"/>
                <a:cs typeface="Montserrat"/>
                <a:sym typeface="Montserrat"/>
              </a:rPr>
              <a:t>Bubble Sort </a:t>
            </a:r>
            <a:r>
              <a:rPr b="0" i="0" lang="en-GB" sz="1600" u="none" cap="none" strike="noStrike">
                <a:solidFill>
                  <a:srgbClr val="103452"/>
                </a:solidFill>
                <a:latin typeface="Montserrat"/>
                <a:ea typeface="Montserrat"/>
                <a:cs typeface="Montserrat"/>
                <a:sym typeface="Montserrat"/>
              </a:rPr>
              <a:t>is the simplest sorting algorithm that works by repeatedly swapping the adjacent elements if they are in the wrong order.</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g2c3745cc003_0_7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36" name="Google Shape;136;g2c3745cc003_0_73"/>
          <p:cNvSpPr txBox="1"/>
          <p:nvPr/>
        </p:nvSpPr>
        <p:spPr>
          <a:xfrm>
            <a:off x="733575" y="540525"/>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en-GB" sz="2900" u="none" cap="none" strike="noStrike">
                <a:solidFill>
                  <a:srgbClr val="103452"/>
                </a:solidFill>
                <a:latin typeface="Montserrat"/>
                <a:ea typeface="Montserrat"/>
                <a:cs typeface="Montserrat"/>
                <a:sym typeface="Montserrat"/>
              </a:rPr>
              <a:t>Sorting: Bubble Sort</a:t>
            </a:r>
            <a:endParaRPr b="0" i="0" sz="1000" u="none" cap="none" strike="noStrike">
              <a:solidFill>
                <a:srgbClr val="103452"/>
              </a:solidFill>
              <a:latin typeface="Montserrat"/>
              <a:ea typeface="Montserrat"/>
              <a:cs typeface="Montserrat"/>
              <a:sym typeface="Montserrat"/>
            </a:endParaRPr>
          </a:p>
        </p:txBody>
      </p:sp>
      <p:pic>
        <p:nvPicPr>
          <p:cNvPr id="137" name="Google Shape;137;g2c3745cc003_0_73"/>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descr="Understand the bubble sort algorithm in 2 minutes!&#10;&#10;This an animation runs the bubble sort algorithm through a specific array of numbers, but it can be applied to any sorting whatsoever.&#10;&#10;We believe in to-the-point explanations, 100% practical courses and we use the most modern and effective teaching techniques. Learn coding in 14 weeks in a part-time basis. For more about our courses visit http://breatheco.de" id="138" name="Google Shape;138;g2c3745cc003_0_73" title="A Bubble Sorting Algorithm animated example">
            <a:hlinkClick r:id="rId5"/>
          </p:cNvPr>
          <p:cNvPicPr preferRelativeResize="0"/>
          <p:nvPr/>
        </p:nvPicPr>
        <p:blipFill rotWithShape="1">
          <a:blip r:embed="rId6">
            <a:alphaModFix/>
          </a:blip>
          <a:srcRect b="0" l="0" r="0" t="0"/>
          <a:stretch/>
        </p:blipFill>
        <p:spPr>
          <a:xfrm>
            <a:off x="1507788" y="1117000"/>
            <a:ext cx="6128425" cy="3447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